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0" r:id="rId5"/>
    <p:sldId id="258" r:id="rId6"/>
    <p:sldId id="265" r:id="rId7"/>
    <p:sldId id="269" r:id="rId8"/>
    <p:sldId id="259" r:id="rId9"/>
    <p:sldId id="266" r:id="rId10"/>
    <p:sldId id="262" r:id="rId11"/>
    <p:sldId id="271" r:id="rId12"/>
    <p:sldId id="263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3" y="0"/>
            <a:ext cx="915756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основной образовательной программы дошкольного образования в группе раннего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0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0782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00" y="14989"/>
            <a:ext cx="8229600" cy="821723"/>
          </a:xfrm>
        </p:spPr>
        <p:txBody>
          <a:bodyPr>
            <a:normAutofit/>
          </a:bodyPr>
          <a:lstStyle/>
          <a:p>
            <a:r>
              <a:rPr lang="ru-RU" sz="3600" dirty="0"/>
              <a:t>художественно-эстетическое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98169"/>
            <a:ext cx="8460432" cy="605475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 Восприятие смысла музыки, сказок, </a:t>
            </a:r>
            <a:r>
              <a:rPr lang="ru-RU" sz="1600" dirty="0" smtClean="0"/>
              <a:t>стихов</a:t>
            </a:r>
            <a:endParaRPr lang="ru-RU" sz="1600" dirty="0"/>
          </a:p>
          <a:p>
            <a:r>
              <a:rPr lang="ru-RU" sz="1600" dirty="0"/>
              <a:t>С интересом слушает доступные по содержанию стихи, сказки, рассказы; рассматривает картинки, иллюстрации. При повторном чтении проговаривает слова, небольшие фразы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Рассматривает иллюстрации в знакомых книжках с помощью педагога и самостоятельно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Узнает знакомые мелодии и различает высоту звуков (высокий - низкий</a:t>
            </a:r>
            <a:r>
              <a:rPr lang="ru-RU" sz="1600" dirty="0" smtClean="0"/>
              <a:t>).</a:t>
            </a:r>
            <a:endParaRPr lang="ru-RU" sz="1600" dirty="0"/>
          </a:p>
          <a:p>
            <a:r>
              <a:rPr lang="ru-RU" sz="1600" dirty="0"/>
              <a:t>Вместе с воспитателем подпевает в песне музыкальные фразы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Двигается в соответствии с характером музыки, начинает движение с первыми звуками музыки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Умеет выполнять движения: притопывать ногой, хлопать в ладоши, поворачивать кисти рук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Проявляет активность при подпевании и пении, выполнении простейших танцевальных движений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Называет музыкальные инструменты: погремушки, бубен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·       Изобразительная </a:t>
            </a:r>
            <a:r>
              <a:rPr lang="ru-RU" sz="1600" dirty="0" smtClean="0"/>
              <a:t>деятельность</a:t>
            </a:r>
            <a:endParaRPr lang="ru-RU" sz="1600" dirty="0"/>
          </a:p>
          <a:p>
            <a:r>
              <a:rPr lang="ru-RU" sz="1600" dirty="0"/>
              <a:t>Знает, что карандашами, фломастерами, красками и кистью можно рисовать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Различает красный, синий, зеленый, желтый, белый, черный цвета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Умеет раскатывать комок пластилина прямыми и круговыми движениями кистей рук; отламывать от большого комка пластилина маленькие комочки, сплющивает их ладонями; соединять концы раскатанной палочки, плотно прижимая, их друг к другу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Лепит несложные предметы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·       Конструктивно-модельная </a:t>
            </a:r>
            <a:r>
              <a:rPr lang="ru-RU" sz="1600" dirty="0" smtClean="0"/>
              <a:t>деятельность</a:t>
            </a:r>
            <a:endParaRPr lang="ru-RU" sz="1600" dirty="0"/>
          </a:p>
          <a:p>
            <a:r>
              <a:rPr lang="ru-RU" sz="1600" dirty="0"/>
              <a:t>Сооружает элементарные постройки по образцу, проявляет желание строить самостоятельно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Ориентируется в помещении группы и участка детского сада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Имеет такие качества личности как: воображающий, придумывающий, способный к созданию нового в рамках адекватной возрасту деятельности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70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0"/>
            <a:ext cx="912761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446"/>
            <a:ext cx="2581282" cy="2803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6" y="3111818"/>
            <a:ext cx="3109113" cy="3351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5076056" cy="3053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57" y="122687"/>
            <a:ext cx="4696027" cy="34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1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"/>
            <a:ext cx="9150784" cy="6852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79"/>
            <a:ext cx="8229600" cy="1143000"/>
          </a:xfrm>
        </p:spPr>
        <p:txBody>
          <a:bodyPr/>
          <a:lstStyle/>
          <a:p>
            <a:r>
              <a:rPr lang="ru-RU" dirty="0"/>
              <a:t>физическое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8388424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2,5 года — подпрыгивает, одновременно отрывая от земли обе ноги, с поддержкой; перешагивает через несколько препятствий; нагибается за предметом.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 года — поднимается вверх по лестнице в 10 ступеней высотой 12-15 см, поочередно ставя ноги на каждую ступеньку; подпрыгивает на обеих ногах без поддержки; стоит на одной ноге в течение 10с; уверенно бегает; может ездить на трехколесном велосипеде. Умеет ходить и бегать, не наталкиваясь на других детей. Может прыгать на двух ногах на месте, с продвижением вперед и т. д. Умеет брать, держать, переносить, класть, бросать, катать мяч. Умеет ползать, подлезать под натянутую веревку, перелезать через бревно, лежащее на полу.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* Имеет первичные представления о себе: знает свое имя, свой пол, имена членов своей семьи.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*Имеет первичные представления о себе как о человеке, знает названия основных частей тела, их функции.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*Проявляет умения самостоятельно решать задачи, связанные с поддержанием и укреплением здоровья (с удовольствием делает зарядку, ленивую гимнастику)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31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56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9" y="2038643"/>
            <a:ext cx="3266723" cy="2450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18285"/>
            <a:ext cx="3853790" cy="2318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03" y="0"/>
            <a:ext cx="4332597" cy="2606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48" y="3143113"/>
            <a:ext cx="4572000" cy="2750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4" y="232349"/>
            <a:ext cx="3900549" cy="17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13"/>
            <a:ext cx="9158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310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7" y="0"/>
            <a:ext cx="915756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676456" cy="6741368"/>
          </a:xfrm>
        </p:spPr>
        <p:txBody>
          <a:bodyPr>
            <a:normAutofit fontScale="40000" lnSpcReduction="20000"/>
          </a:bodyPr>
          <a:lstStyle/>
          <a:p>
            <a:r>
              <a:rPr lang="ru-RU" sz="5100" u="sng" dirty="0"/>
              <a:t>Целевые ориентиры образования в </a:t>
            </a:r>
            <a:r>
              <a:rPr lang="ru-RU" sz="5100" u="sng" dirty="0" smtClean="0"/>
              <a:t>раннем </a:t>
            </a:r>
            <a:r>
              <a:rPr lang="ru-RU" sz="5100" u="sng" dirty="0"/>
              <a:t>возрасте:</a:t>
            </a:r>
          </a:p>
          <a:p>
            <a:endParaRPr lang="ru-RU" dirty="0"/>
          </a:p>
          <a:p>
            <a:r>
              <a:rPr lang="ru-RU" sz="4500" dirty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endParaRPr lang="ru-RU" sz="4500" dirty="0"/>
          </a:p>
          <a:p>
            <a:r>
              <a:rPr lang="ru-RU" sz="4500" dirty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endParaRPr lang="ru-RU" sz="4500" dirty="0"/>
          </a:p>
          <a:p>
            <a:r>
              <a:rPr lang="ru-RU" sz="4500" dirty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endParaRPr lang="ru-RU" sz="4500" dirty="0"/>
          </a:p>
          <a:p>
            <a:r>
              <a:rPr lang="ru-RU" sz="4500" dirty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endParaRPr lang="ru-RU" sz="4500" dirty="0"/>
          </a:p>
          <a:p>
            <a:r>
              <a:rPr lang="ru-RU" sz="4500" dirty="0"/>
              <a:t>проявляет интерес к сверстникам; наблюдает за их действиями и подражает им;</a:t>
            </a:r>
          </a:p>
          <a:p>
            <a:endParaRPr lang="ru-RU" sz="4500" dirty="0"/>
          </a:p>
          <a:p>
            <a:r>
              <a:rPr lang="ru-RU" sz="4500" dirty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endParaRPr lang="ru-RU" sz="4500" dirty="0"/>
          </a:p>
          <a:p>
            <a:r>
              <a:rPr lang="ru-RU" sz="4500" dirty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</p:spTree>
    <p:extLst>
      <p:ext uri="{BB962C8B-B14F-4D97-AF65-F5344CB8AC3E}">
        <p14:creationId xmlns:p14="http://schemas.microsoft.com/office/powerpoint/2010/main" val="27650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"/>
            <a:ext cx="9150784" cy="6852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ТРЕБОВАНИЯК СТРУКТУРЕ ОСНОВНОЙ ОБРАЗОВАТЕЛЬНОЙ ПРОГРАММЫ 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следующие образовательные области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2400" dirty="0" smtClean="0"/>
              <a:t>социально-коммуникативное развитие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познавательное </a:t>
            </a:r>
            <a:r>
              <a:rPr lang="ru-RU" sz="2400" dirty="0"/>
              <a:t>развитие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речевое развитие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smtClean="0"/>
              <a:t>художественно-эстетическое развитие;</a:t>
            </a:r>
            <a:endParaRPr lang="ru-RU" sz="2400" dirty="0"/>
          </a:p>
          <a:p>
            <a:r>
              <a:rPr lang="ru-RU" sz="2400" dirty="0"/>
              <a:t>физическое развитие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16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"/>
            <a:ext cx="9143999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/>
              <a:t>речевое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8316416" cy="6309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2 </a:t>
            </a:r>
            <a:r>
              <a:rPr lang="ru-RU" u="sng" dirty="0"/>
              <a:t>года — активный словарный запас — 200-300 слов</a:t>
            </a:r>
            <a:r>
              <a:rPr lang="ru-RU" u="sng" dirty="0" smtClean="0"/>
              <a:t>;</a:t>
            </a:r>
            <a:endParaRPr lang="ru-RU" u="sng" dirty="0"/>
          </a:p>
          <a:p>
            <a:r>
              <a:rPr lang="ru-RU" dirty="0"/>
              <a:t>средняя длина предложений — 2-4 слова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понимает несложные рассказы по сюжетной картинке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способен узнать то, что видел, слышал несколько недель тому назад; избегает общения с незнакомыми </a:t>
            </a:r>
            <a:r>
              <a:rPr lang="ru-RU" dirty="0" smtClean="0"/>
              <a:t>взрослыми.</a:t>
            </a:r>
            <a:endParaRPr lang="ru-RU" dirty="0"/>
          </a:p>
          <a:p>
            <a:pPr marL="0" indent="0">
              <a:buNone/>
            </a:pPr>
            <a:r>
              <a:rPr lang="ru-RU" u="sng" dirty="0" smtClean="0"/>
              <a:t>3 </a:t>
            </a:r>
            <a:r>
              <a:rPr lang="ru-RU" u="sng" dirty="0"/>
              <a:t>года — активный словарный запас составляет до 1500 слов</a:t>
            </a:r>
            <a:r>
              <a:rPr lang="ru-RU" u="sng" dirty="0" smtClean="0"/>
              <a:t>;</a:t>
            </a:r>
            <a:endParaRPr lang="ru-RU" u="sng" dirty="0"/>
          </a:p>
          <a:p>
            <a:r>
              <a:rPr lang="ru-RU" dirty="0"/>
              <a:t>начинает использовать сложные предложения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правильно реагирует на словесные указания; получает удовольствие от общения со сверстниками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Умеет играть рядом со сверстниками, не мешая им. Проявляет интерес к совместным играм небольшими группами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Может по просьбе взрослого или по собственной инициативе рассказать об изображенном на картинке, об игрушке, о событии из личного опыта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Речь становится полноценным средством общения с другими детьми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Может поделиться информацией («Ворону видел»), пожаловаться на неудобство (замерз, устал) и действия сверстника (отнимает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Сопровождает речью игровые и бытовые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06986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4" y="5079"/>
            <a:ext cx="9150784" cy="68529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Социально-коммуникативное развитие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8388424" cy="6381328"/>
          </a:xfrm>
        </p:spPr>
        <p:txBody>
          <a:bodyPr>
            <a:normAutofit fontScale="85000" lnSpcReduction="10000"/>
          </a:bodyPr>
          <a:lstStyle/>
          <a:p>
            <a:r>
              <a:rPr lang="ru-RU" sz="2400" u="sng" dirty="0"/>
              <a:t> Навыки </a:t>
            </a:r>
            <a:r>
              <a:rPr lang="ru-RU" sz="2400" u="sng" dirty="0" smtClean="0"/>
              <a:t>самообслуживания </a:t>
            </a:r>
            <a:r>
              <a:rPr lang="ru-RU" sz="2400" u="sng" dirty="0"/>
              <a:t>и действия с бытовыми </a:t>
            </a:r>
            <a:r>
              <a:rPr lang="ru-RU" sz="2400" u="sng" dirty="0" smtClean="0"/>
              <a:t>предметами</a:t>
            </a:r>
            <a:endParaRPr lang="ru-RU" sz="1400" u="sng" dirty="0"/>
          </a:p>
          <a:p>
            <a:r>
              <a:rPr lang="ru-RU" sz="2000" dirty="0"/>
              <a:t>2,5 года — подражает многим действиям взрослых с бытовыми предметами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в игре действует взаимосвязано и последовательно (будит куклу, одевает, кормит, ведет на прогулку и т.д</a:t>
            </a:r>
            <a:r>
              <a:rPr lang="ru-RU" sz="2000" dirty="0" smtClean="0"/>
              <a:t>.);</a:t>
            </a:r>
            <a:endParaRPr lang="ru-RU" sz="2000" dirty="0"/>
          </a:p>
          <a:p>
            <a:r>
              <a:rPr lang="ru-RU" sz="2000" dirty="0"/>
              <a:t>самостоятельно одевается, но еще не умеет завязывать шнурки, застегивать пуговицы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3 года — подражает многим действиям взрослых с бытовыми предметами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в игре исполняет определенную роль (мамы, машиниста</a:t>
            </a:r>
            <a:r>
              <a:rPr lang="ru-RU" sz="2000" dirty="0" smtClean="0"/>
              <a:t>...);</a:t>
            </a:r>
            <a:endParaRPr lang="ru-RU" sz="2000" dirty="0"/>
          </a:p>
          <a:p>
            <a:r>
              <a:rPr lang="ru-RU" sz="2000" dirty="0" smtClean="0"/>
              <a:t>одевается </a:t>
            </a:r>
            <a:r>
              <a:rPr lang="ru-RU" sz="2000" dirty="0"/>
              <a:t>самостоятельно, застегивает пуговицы, завязывает шнурки при незначительной помощи взрослого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Умеет самостоятельно есть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Проявляет навыки опрятности (замечает непорядок в одежде, устраняет его при небольшой помощи взрослых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>При небольшой помощи взрослого пользуется индивидуальными предметами (носовым платком, салфеткой, полотенцем, расческой, горшком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>Самостоятельно или после напоминания взрослого соблюдает элементарные правила поведения во время еды, умывания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·       Эмоциональное </a:t>
            </a:r>
            <a:r>
              <a:rPr lang="ru-RU" sz="2000" dirty="0" smtClean="0"/>
              <a:t>развитие</a:t>
            </a:r>
            <a:endParaRPr lang="ru-RU" sz="2000" dirty="0"/>
          </a:p>
          <a:p>
            <a:r>
              <a:rPr lang="ru-RU" sz="2000" dirty="0"/>
              <a:t>Может сопереживать плачущему ребенку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Получает положительные эмоции от похвалы и одобрения со стороны взрослых; понимает психологическое состояние других людей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46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4" y="5079"/>
            <a:ext cx="9150784" cy="68529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1"/>
            <a:ext cx="8460432" cy="6741369"/>
          </a:xfrm>
        </p:spPr>
        <p:txBody>
          <a:bodyPr>
            <a:noAutofit/>
          </a:bodyPr>
          <a:lstStyle/>
          <a:p>
            <a:r>
              <a:rPr lang="ru-RU" sz="1400" dirty="0"/>
              <a:t>Проявляет эмоциональную отзывчивость на доступные возрасту литературно-художественные произведения (</a:t>
            </a:r>
            <a:r>
              <a:rPr lang="ru-RU" sz="1400" dirty="0" err="1"/>
              <a:t>потешки</a:t>
            </a:r>
            <a:r>
              <a:rPr lang="ru-RU" sz="1400" dirty="0"/>
              <a:t>, песенки, сказки, стихотворения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Эмоционально и заинтересованно следит за развитием действия в играх - драматизациях и кукольных спектаклях, созданных силами взрослых и старших детей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Проявляет эмоциональную отзывчивость на произведения изобразительного искусства, на красоту окружающих предметов (игрушки) и объектов природы (растения, животные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Проявляет эмоциональную отзывчивость на доступные возрасту музыкальные произведения, различает веселые и грустные мелодии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·       Развитие игровых </a:t>
            </a:r>
            <a:r>
              <a:rPr lang="ru-RU" sz="1400" dirty="0" smtClean="0"/>
              <a:t>навыков</a:t>
            </a:r>
            <a:endParaRPr lang="ru-RU" sz="1400" dirty="0"/>
          </a:p>
          <a:p>
            <a:r>
              <a:rPr lang="ru-RU" sz="1400" dirty="0"/>
              <a:t>Принимает участие в играх (подвижных, театрализованных, сюжетно-ролевых), проявляет интерес к игровым действиям сверстников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Имеет первичные представления об элементарных правилах поведения в детском саду, дома, на улице (не бегать, не кричать, выполнять просьбы взрослого) и соблюдает их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Соблюдает правила элементарной вежливости. Самостоятельно или по напоминанию говорит «спасибо», «здравствуйте», «до свидания», «спокойной ночи» (в семье, в группе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Проявляет отрицательное отношение к грубости, жадности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Проявляет желание самостоятельно подбирать игрушки и атрибуты для игры, использовать предметы-заместители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Принимает активное участие в продуктивной деятельности (рисование, лепка, конструирование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/>
              <a:t>Может играть рядом, не мешать другим детям, подражать действиям сверстника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Эмоционально откликается на игру, предложенную взрослым, подражает его действиям, принимает игровую задачу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Самостоятельно выполняет игровые действия с предметами, осуществляет перенос действий с объекта на объект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Использует в игре замещение недостающего предмета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Общается в диалоге с </a:t>
            </a:r>
            <a:r>
              <a:rPr lang="ru-RU" sz="1400" dirty="0" smtClean="0"/>
              <a:t>воспитателем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5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566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91" y="81500"/>
            <a:ext cx="4577041" cy="2996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57439"/>
            <a:ext cx="2551082" cy="34014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16" y="3051638"/>
            <a:ext cx="2859782" cy="3813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57440"/>
            <a:ext cx="2367198" cy="34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783" cy="68529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познавательное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19"/>
            <a:ext cx="8388424" cy="5944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это развитие интересов, любознательности, познавательной мотивации, развитие воображения и творческой активности.</a:t>
            </a:r>
          </a:p>
          <a:p>
            <a:r>
              <a:rPr lang="ru-RU" dirty="0"/>
              <a:t>Конструктивная деятельность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 года - ориентируется в 2-3 контрастных величинах предметов; подбирает по образцу взрослого 3 контрастных цвета; методом проб и ошибок пытается разрешить проблемную ситуацию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3 года - имеет представление о 5-6 формах (круг, овал, квадрат, прямоугольник, треугольник, многоугольник), 8 цветах (красный, оранжевый, желтый, зеленый, синий, фиолетовый, белый, черный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С помощью взрослого сооружает разнообразные постройки, используя большинство форм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Разворачивает игру вокруг собственной постройки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Различает один и много предметов.</a:t>
            </a:r>
          </a:p>
          <a:p>
            <a:endParaRPr lang="ru-RU" dirty="0"/>
          </a:p>
          <a:p>
            <a:r>
              <a:rPr lang="ru-RU" dirty="0"/>
              <a:t>Различает большие и маленькие предметы, называет их размер. Узнает шар и куб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·       Формирование целостной картины мира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8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"/>
            <a:ext cx="9144000" cy="68478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079"/>
            <a:ext cx="8316416" cy="684784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Различает и называет предметы ближайшего окружения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Называет имена членов своей семьи и воспитателей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Узнает и называет некоторых домашних и диких животных, их детенышей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Различает некоторые овощи, фрукты (1-2 вида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Различает некоторые деревья ближайшего окружения (1-2 вида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Имеет элементарные представления о природных сезонных явлениях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*Ребенок проявляет интерес к малой родине, использует местоимение «мой» по отношению к городу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* С удовольствием включается в проектную деятельность, связанную с познанием малой родины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* Ребенок интересуется природным миром .</a:t>
            </a:r>
          </a:p>
          <a:p>
            <a:r>
              <a:rPr lang="ru-RU" dirty="0"/>
              <a:t>* Проявляет интерес к окружающему миру природы, участвует в сезонных наблюдениях.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491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1468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Реализация основной образовательной программы дошкольного образования в группе раннего возраста</vt:lpstr>
      <vt:lpstr>Презентация PowerPoint</vt:lpstr>
      <vt:lpstr>ТРЕБОВАНИЯК СТРУКТУРЕ ОСНОВНОЙ ОБРАЗОВАТЕЛЬНОЙ ПРОГРАММЫ ДОШКОЛЬНОГО ОБРАЗОВАНИЯ</vt:lpstr>
      <vt:lpstr>речевое развитие</vt:lpstr>
      <vt:lpstr>Социально-коммуникативное развитие </vt:lpstr>
      <vt:lpstr>Презентация PowerPoint</vt:lpstr>
      <vt:lpstr>Презентация PowerPoint</vt:lpstr>
      <vt:lpstr>познавательное развитие</vt:lpstr>
      <vt:lpstr>Презентация PowerPoint</vt:lpstr>
      <vt:lpstr>художественно-эстетическое развитие</vt:lpstr>
      <vt:lpstr>Презентация PowerPoint</vt:lpstr>
      <vt:lpstr>физическое развитие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-Федеральный государственный образовательный стандарт дошкольного образования</dc:title>
  <dc:creator>Роман</dc:creator>
  <cp:lastModifiedBy>Роман</cp:lastModifiedBy>
  <cp:revision>16</cp:revision>
  <dcterms:created xsi:type="dcterms:W3CDTF">2016-03-12T14:15:48Z</dcterms:created>
  <dcterms:modified xsi:type="dcterms:W3CDTF">2019-02-17T13:01:00Z</dcterms:modified>
</cp:coreProperties>
</file>