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4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7223-E96C-430A-AE06-EB5ABD189EC4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45F0-C241-44E0-A7BD-9DA43EC358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345F0-C241-44E0-A7BD-9DA43EC3582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27264-F8F8-4439-BB30-F60652E3AA1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6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27264-F8F8-4439-BB30-F60652E3AA1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6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2ADC1-B98F-4C97-A654-AB85450105FF}" type="slidenum">
              <a:rPr lang="ru-RU" smtClean="0"/>
              <a:pPr/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434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B442B0-EE81-42DE-8169-F0D32FEA6475}" type="slidenum">
              <a:rPr lang="ru-RU" smtClean="0"/>
              <a:pPr/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300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FA604-CE83-4BB4-8C0F-5435F4B63BFB}" type="slidenum">
              <a:rPr lang="ru-RU" smtClean="0"/>
              <a:pPr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7294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96197-2931-4E24-94E9-B3A37DE62F51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572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B9939-0746-41F6-91BF-D8DDF400C8FC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972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3600D-47B4-49F7-A284-F68F7264AA89}" type="slidenum">
              <a:rPr lang="ru-RU" smtClean="0"/>
              <a:pPr/>
              <a:t>37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677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9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4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29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2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68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5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2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4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2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D977-4969-4BF5-9AF8-199AAF32FF58}" type="datetimeFigureOut">
              <a:rPr lang="ru-RU" smtClean="0"/>
              <a:t>вс 20.10.19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C9A714-526C-45A3-9964-580FDD58E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nfmoney.narod.ru/zadachi/z3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7200" smtClean="0">
                <a:solidFill>
                  <a:srgbClr val="00B050"/>
                </a:solidFill>
              </a:rPr>
              <a:t>Алгоритм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1</a:t>
            </a:r>
            <a:endParaRPr lang="ru-RU" dirty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486400" y="381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fld id="{CB2847E4-19A5-4521-936F-8E8E38C7BF68}" type="datetime4"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20 октября 2019 г.</a:t>
            </a:fld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44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темы прошлого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Алгоритм?</a:t>
            </a:r>
          </a:p>
          <a:p>
            <a:r>
              <a:rPr lang="ru-RU" dirty="0" smtClean="0"/>
              <a:t>Назовите свойства алгоритмов и охарактеризуйте каждое из них.</a:t>
            </a:r>
          </a:p>
          <a:p>
            <a:r>
              <a:rPr lang="ru-RU" dirty="0" smtClean="0"/>
              <a:t>Какие типы алгоритмов вы знаете?</a:t>
            </a:r>
          </a:p>
          <a:p>
            <a:r>
              <a:rPr lang="ru-RU" dirty="0" smtClean="0"/>
              <a:t>Кто такой исполнитель алгоритма?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 l="18523" t="2440" r="17831" b="42665"/>
          <a:stretch>
            <a:fillRect/>
          </a:stretch>
        </p:blipFill>
        <p:spPr bwMode="auto">
          <a:xfrm>
            <a:off x="620685" y="1214422"/>
            <a:ext cx="8178857" cy="400052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Самый первый </a:t>
            </a:r>
            <a:r>
              <a:rPr lang="ru-RU" sz="2200" dirty="0"/>
              <a:t>фильм, снятый братьями Люмьер, - «</a:t>
            </a:r>
            <a:r>
              <a:rPr lang="ru-RU" sz="2200" b="1" dirty="0"/>
              <a:t>Прибытие  поезда» </a:t>
            </a:r>
            <a:r>
              <a:rPr lang="ru-RU" sz="2200" dirty="0"/>
              <a:t> был снят  120  лет назад. Фильм стал сенсацией, его показывали в специальных затемненных палатах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18434" name="Picture 2" descr="https://regnum.ru/uploads/pictures/news/2015/12/28/regnum_picture_1451324627107464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99507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1.afisha.ru/mediastorage/95/52/583cfa76cf784e299bbc261d5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5548314" cy="312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500063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Мы ничего бы не узнали о кино, если бы не было линейных алгоритмов. Чтобы заставить картинку двигаться, нужно было изобрести прибор, который бы производил ряд последовательных 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000" dirty="0"/>
              <a:t>Наиболее интересное изобретение  принадлежит </a:t>
            </a:r>
            <a:r>
              <a:rPr lang="ru-RU" sz="2000" b="1" dirty="0"/>
              <a:t>Эдварду </a:t>
            </a:r>
            <a:r>
              <a:rPr lang="ru-RU" sz="2000" b="1" dirty="0" err="1"/>
              <a:t>Мейбриджу</a:t>
            </a:r>
            <a:r>
              <a:rPr lang="ru-RU" sz="2000" dirty="0"/>
              <a:t>, который с помощью 24 фотоаппаратов снял бегущую лошадь. Специальный аппарат, сменяя фотографии, создавал иллюзию движения, а назывался этот </a:t>
            </a:r>
            <a:r>
              <a:rPr lang="ru-RU" sz="2000" dirty="0" smtClean="0"/>
              <a:t>прибор –  </a:t>
            </a:r>
            <a:r>
              <a:rPr lang="ru-RU" sz="2000" dirty="0"/>
              <a:t>зоопраксископ -  прибор для «проецирования движущихся картинок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9458" name="Picture 2" descr="http://lichnosti.net/photos/4166/13339206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50032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http://sillydragon.com/muybridge/Plate_0567/Plate_567_Horse_Billy_Haul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1.bp.blogspot.com/-WODZn-aK2Yk/WHU6Q9KXLxI/AAAAAAAAEvU/Pgm9RdZfwg0rppqzFRHV_qftGwnP-whXgCLcB/s1600/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40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theartnewspaper.ru/public/uploads/posts/postbreakout/2016-11/759e47b8-b5bf-4d6d-be1c-e1cb00b11e26.jpg"/>
          <p:cNvPicPr>
            <a:picLocks noChangeAspect="1" noChangeArrowheads="1"/>
          </p:cNvPicPr>
          <p:nvPr/>
        </p:nvPicPr>
        <p:blipFill>
          <a:blip r:embed="rId4"/>
          <a:srcRect l="3219" r="2627" b="18086"/>
          <a:stretch>
            <a:fillRect/>
          </a:stretch>
        </p:blipFill>
        <p:spPr bwMode="auto">
          <a:xfrm>
            <a:off x="285720" y="2000240"/>
            <a:ext cx="8358246" cy="452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txBody>
          <a:bodyPr>
            <a:normAutofit/>
          </a:bodyPr>
          <a:lstStyle/>
          <a:p>
            <a:r>
              <a:rPr lang="ru-RU" sz="2000" dirty="0"/>
              <a:t>Сейчас мы с Вами тоже сможем побыть в роли режиссера, составив последовательность  действий к логической задаче "Переправа"</a:t>
            </a:r>
          </a:p>
        </p:txBody>
      </p:sp>
      <p:sp>
        <p:nvSpPr>
          <p:cNvPr id="20484" name="AutoShape 4" descr="http://www.efortsmith.com/images/articles/zoopraxiscop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810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1428736"/>
            <a:ext cx="4286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http://rnfmoney.narod.ru/zadachi/z3.html</a:t>
            </a:r>
            <a:endParaRPr lang="ru-RU" sz="1200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20" y="535782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Крестьянину надо перевезти через реку волка, козу и капусту. Но в лодке может поместиться только крестьянин, а с ним только волк, или только коза, или только капуста. Но если оставить волка с козой, то волк съест козу, а если оставить козу с капустой, то коза съест капусту. Как перевёз свой груз </a:t>
            </a:r>
            <a:r>
              <a:rPr lang="ru-RU" dirty="0" smtClean="0"/>
              <a:t>крестьянин?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Линейный алгоритм, записанный на алгоритмическом </a:t>
            </a:r>
            <a:r>
              <a:rPr lang="ru-RU" b="1" dirty="0" smtClean="0"/>
              <a:t>языке</a:t>
            </a:r>
          </a:p>
          <a:p>
            <a:pPr>
              <a:buNone/>
            </a:pPr>
            <a:endParaRPr lang="ru-RU" sz="1200" b="1" dirty="0" smtClean="0"/>
          </a:p>
          <a:p>
            <a:pPr algn="ctr">
              <a:buNone/>
            </a:pPr>
            <a:r>
              <a:rPr lang="ru-RU" sz="1200" b="1" dirty="0" smtClean="0"/>
              <a:t>(задание 8 ОГЭ)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715436" cy="46974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800" dirty="0"/>
              <a:t>В </a:t>
            </a:r>
            <a:r>
              <a:rPr lang="ru-RU" sz="4800" dirty="0" smtClean="0"/>
              <a:t>программе </a:t>
            </a:r>
            <a:r>
              <a:rPr lang="ru-RU" sz="4800" dirty="0"/>
              <a:t>«:=» </a:t>
            </a:r>
            <a:r>
              <a:rPr lang="ru-RU" sz="4800" dirty="0" smtClean="0"/>
              <a:t>обозначает оператор </a:t>
            </a:r>
            <a:r>
              <a:rPr lang="ru-RU" sz="4800" dirty="0"/>
              <a:t>присваивания, знаки «+», «-», «*» и «/» — соответственно </a:t>
            </a:r>
            <a:r>
              <a:rPr lang="ru-RU" sz="4800" dirty="0" smtClean="0"/>
              <a:t>операции </a:t>
            </a:r>
            <a:r>
              <a:rPr lang="ru-RU" sz="4800" dirty="0"/>
              <a:t>сложения, вычитания, </a:t>
            </a:r>
            <a:r>
              <a:rPr lang="ru-RU" sz="4800" dirty="0" smtClean="0"/>
              <a:t>умножения </a:t>
            </a:r>
            <a:r>
              <a:rPr lang="ru-RU" sz="4800" dirty="0"/>
              <a:t>и деления. </a:t>
            </a:r>
            <a:r>
              <a:rPr lang="ru-RU" sz="4800" dirty="0" smtClean="0"/>
              <a:t>Правила выполнения операций </a:t>
            </a:r>
            <a:r>
              <a:rPr lang="ru-RU" sz="4800" dirty="0"/>
              <a:t>и </a:t>
            </a:r>
            <a:r>
              <a:rPr lang="ru-RU" sz="4800" dirty="0" smtClean="0"/>
              <a:t>порядок действий соответствуют правилам </a:t>
            </a:r>
            <a:r>
              <a:rPr lang="ru-RU" sz="4800" dirty="0"/>
              <a:t>арифметики. </a:t>
            </a:r>
            <a:r>
              <a:rPr lang="ru-RU" sz="4800" dirty="0" smtClean="0"/>
              <a:t>Определите значение переменной </a:t>
            </a:r>
            <a:r>
              <a:rPr lang="ru-RU" sz="4800" dirty="0" err="1"/>
              <a:t>b</a:t>
            </a:r>
            <a:r>
              <a:rPr lang="ru-RU" sz="4800" dirty="0"/>
              <a:t> после </a:t>
            </a:r>
            <a:r>
              <a:rPr lang="ru-RU" sz="4800" dirty="0" smtClean="0"/>
              <a:t>выполнения </a:t>
            </a:r>
            <a:r>
              <a:rPr lang="ru-RU" sz="4800" dirty="0"/>
              <a:t>алгоритма:</a:t>
            </a:r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а := 2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 err="1"/>
              <a:t>b</a:t>
            </a:r>
            <a:r>
              <a:rPr lang="ru-RU" sz="4800" b="1" dirty="0"/>
              <a:t> := 4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/>
              <a:t>а := 2*а + 3*</a:t>
            </a:r>
            <a:r>
              <a:rPr lang="ru-RU" sz="4800" b="1" dirty="0" err="1"/>
              <a:t>b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 err="1"/>
              <a:t>b</a:t>
            </a:r>
            <a:r>
              <a:rPr lang="ru-RU" sz="4800" b="1" dirty="0"/>
              <a:t> := </a:t>
            </a:r>
            <a:r>
              <a:rPr lang="ru-RU" sz="4800" b="1" dirty="0" err="1"/>
              <a:t>a</a:t>
            </a:r>
            <a:r>
              <a:rPr lang="ru-RU" sz="4800" b="1" dirty="0"/>
              <a:t>/2*</a:t>
            </a:r>
            <a:r>
              <a:rPr lang="ru-RU" sz="4800" b="1" dirty="0" err="1"/>
              <a:t>b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/>
              <a:t>В </a:t>
            </a:r>
            <a:r>
              <a:rPr lang="ru-RU" sz="4800" dirty="0" smtClean="0"/>
              <a:t>ответе укажите </a:t>
            </a:r>
            <a:r>
              <a:rPr lang="ru-RU" sz="4800" dirty="0"/>
              <a:t>одно целое число — значение </a:t>
            </a:r>
            <a:r>
              <a:rPr lang="ru-RU" sz="4800" dirty="0" smtClean="0"/>
              <a:t>переменной </a:t>
            </a:r>
            <a:r>
              <a:rPr lang="ru-RU" sz="4800" dirty="0" err="1"/>
              <a:t>b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В про­грам­ме «:=» </a:t>
            </a:r>
            <a:r>
              <a:rPr lang="ru-RU" sz="2300" dirty="0" smtClean="0"/>
              <a:t>обозначает оператор </a:t>
            </a:r>
            <a:r>
              <a:rPr lang="ru-RU" sz="2300" dirty="0"/>
              <a:t>присваивания, знаки «+», «-», «*» и «/» — соответственно </a:t>
            </a:r>
            <a:r>
              <a:rPr lang="ru-RU" sz="2300" dirty="0" smtClean="0"/>
              <a:t>операции </a:t>
            </a:r>
            <a:r>
              <a:rPr lang="ru-RU" sz="2300" dirty="0"/>
              <a:t>сложения, вычитания, </a:t>
            </a:r>
            <a:r>
              <a:rPr lang="ru-RU" sz="2300" dirty="0" smtClean="0"/>
              <a:t>умножения </a:t>
            </a:r>
            <a:r>
              <a:rPr lang="ru-RU" sz="2300" dirty="0"/>
              <a:t>и деления. </a:t>
            </a:r>
            <a:r>
              <a:rPr lang="ru-RU" sz="2300" dirty="0" smtClean="0"/>
              <a:t>Правила выполнения операций </a:t>
            </a:r>
            <a:r>
              <a:rPr lang="ru-RU" sz="2300" dirty="0"/>
              <a:t>и </a:t>
            </a:r>
            <a:r>
              <a:rPr lang="ru-RU" sz="2300" dirty="0" smtClean="0"/>
              <a:t>порядок действий соответствуют правилам </a:t>
            </a:r>
            <a:r>
              <a:rPr lang="ru-RU" sz="2300" dirty="0"/>
              <a:t>арифметики. </a:t>
            </a:r>
            <a:r>
              <a:rPr lang="ru-RU" sz="2300" dirty="0" smtClean="0"/>
              <a:t>Определите значение переменной </a:t>
            </a:r>
            <a:r>
              <a:rPr lang="ru-RU" sz="2300" dirty="0" err="1"/>
              <a:t>a</a:t>
            </a:r>
            <a:r>
              <a:rPr lang="ru-RU" sz="2300" dirty="0"/>
              <a:t> после </a:t>
            </a:r>
            <a:r>
              <a:rPr lang="ru-RU" sz="2300" dirty="0" smtClean="0"/>
              <a:t>выполнения </a:t>
            </a:r>
            <a:r>
              <a:rPr lang="ru-RU" sz="2300" dirty="0"/>
              <a:t>алгоритма: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/>
              <a:t>а := 6</a:t>
            </a: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err="1"/>
              <a:t>b</a:t>
            </a:r>
            <a:r>
              <a:rPr lang="ru-RU" sz="2300" b="1" dirty="0"/>
              <a:t> := 1</a:t>
            </a: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err="1"/>
              <a:t>b</a:t>
            </a:r>
            <a:r>
              <a:rPr lang="ru-RU" sz="2300" b="1" dirty="0"/>
              <a:t> := </a:t>
            </a:r>
            <a:r>
              <a:rPr lang="ru-RU" sz="2300" b="1" dirty="0" err="1"/>
              <a:t>a</a:t>
            </a:r>
            <a:r>
              <a:rPr lang="ru-RU" sz="2300" b="1" dirty="0"/>
              <a:t>/2*</a:t>
            </a:r>
            <a:r>
              <a:rPr lang="ru-RU" sz="2300" b="1" dirty="0" err="1"/>
              <a:t>b</a:t>
            </a: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err="1"/>
              <a:t>a</a:t>
            </a:r>
            <a:r>
              <a:rPr lang="ru-RU" sz="2300" b="1" dirty="0"/>
              <a:t> := 2*а + 3*</a:t>
            </a:r>
            <a:r>
              <a:rPr lang="ru-RU" sz="2300" b="1" dirty="0" err="1"/>
              <a:t>b</a:t>
            </a: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/>
              <a:t>В </a:t>
            </a:r>
            <a:r>
              <a:rPr lang="ru-RU" sz="2300" dirty="0" smtClean="0"/>
              <a:t>ответе укажите </a:t>
            </a:r>
            <a:r>
              <a:rPr lang="ru-RU" sz="2300" dirty="0"/>
              <a:t>одно целое число — значение </a:t>
            </a:r>
            <a:r>
              <a:rPr lang="ru-RU" sz="2300" dirty="0" smtClean="0"/>
              <a:t>переменной </a:t>
            </a:r>
            <a:r>
              <a:rPr lang="ru-RU" sz="2300" dirty="0" err="1"/>
              <a:t>a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dirty="0"/>
              <a:t>В про­грам­ме «:=» </a:t>
            </a:r>
            <a:r>
              <a:rPr lang="ru-RU" sz="3300" dirty="0" smtClean="0"/>
              <a:t>обозначает оператор </a:t>
            </a:r>
            <a:r>
              <a:rPr lang="ru-RU" sz="3300" dirty="0"/>
              <a:t>присваивания, знаки «+», «-», «*» и «/» — соответственно </a:t>
            </a:r>
            <a:r>
              <a:rPr lang="ru-RU" sz="3300" dirty="0" smtClean="0"/>
              <a:t>операции </a:t>
            </a:r>
            <a:r>
              <a:rPr lang="ru-RU" sz="3300" dirty="0"/>
              <a:t>сложения, вычитания, </a:t>
            </a:r>
            <a:r>
              <a:rPr lang="ru-RU" sz="3300" dirty="0" smtClean="0"/>
              <a:t>умножения </a:t>
            </a:r>
            <a:r>
              <a:rPr lang="ru-RU" sz="3300" dirty="0"/>
              <a:t>и деления. </a:t>
            </a:r>
            <a:r>
              <a:rPr lang="ru-RU" sz="3300" dirty="0" smtClean="0"/>
              <a:t>Правила выполнения операций </a:t>
            </a:r>
            <a:r>
              <a:rPr lang="ru-RU" sz="3300" dirty="0"/>
              <a:t>и </a:t>
            </a:r>
            <a:r>
              <a:rPr lang="ru-RU" sz="3300" dirty="0" smtClean="0"/>
              <a:t>порядок действий соответствуют правилам </a:t>
            </a:r>
            <a:r>
              <a:rPr lang="ru-RU" sz="3300" dirty="0"/>
              <a:t>арифметики. </a:t>
            </a:r>
            <a:r>
              <a:rPr lang="ru-RU" sz="3300" dirty="0" smtClean="0"/>
              <a:t>Определите значение переменной </a:t>
            </a:r>
            <a:r>
              <a:rPr lang="ru-RU" sz="3300" dirty="0" err="1"/>
              <a:t>a</a:t>
            </a:r>
            <a:r>
              <a:rPr lang="ru-RU" sz="3300" dirty="0"/>
              <a:t> после </a:t>
            </a:r>
            <a:r>
              <a:rPr lang="ru-RU" sz="3300" dirty="0" smtClean="0"/>
              <a:t>выполнения </a:t>
            </a:r>
            <a:r>
              <a:rPr lang="ru-RU" sz="3300" dirty="0"/>
              <a:t>алгоритма:</a:t>
            </a:r>
          </a:p>
          <a:p>
            <a:pPr marL="0" indent="0">
              <a:buNone/>
            </a:pPr>
            <a:r>
              <a:rPr lang="ru-RU" sz="3300" dirty="0"/>
              <a:t> </a:t>
            </a:r>
          </a:p>
          <a:p>
            <a:pPr marL="0" indent="0">
              <a:buNone/>
            </a:pPr>
            <a:r>
              <a:rPr lang="ru-RU" sz="3300" b="1" dirty="0"/>
              <a:t>а := 5</a:t>
            </a:r>
            <a:endParaRPr lang="ru-RU" sz="3300" dirty="0"/>
          </a:p>
          <a:p>
            <a:pPr marL="0" indent="0">
              <a:buNone/>
            </a:pPr>
            <a:r>
              <a:rPr lang="ru-RU" sz="3300" b="1" dirty="0" err="1"/>
              <a:t>b</a:t>
            </a:r>
            <a:r>
              <a:rPr lang="ru-RU" sz="3300" b="1" dirty="0"/>
              <a:t> := 4</a:t>
            </a:r>
            <a:endParaRPr lang="ru-RU" sz="3300" dirty="0"/>
          </a:p>
          <a:p>
            <a:pPr marL="0" indent="0">
              <a:buNone/>
            </a:pPr>
            <a:r>
              <a:rPr lang="ru-RU" sz="3300" b="1" dirty="0" err="1"/>
              <a:t>b</a:t>
            </a:r>
            <a:r>
              <a:rPr lang="ru-RU" sz="3300" b="1" dirty="0"/>
              <a:t> := 100 - </a:t>
            </a:r>
            <a:r>
              <a:rPr lang="ru-RU" sz="3300" b="1" dirty="0" err="1"/>
              <a:t>a</a:t>
            </a:r>
            <a:r>
              <a:rPr lang="ru-RU" sz="3300" b="1" dirty="0"/>
              <a:t>*</a:t>
            </a:r>
            <a:r>
              <a:rPr lang="ru-RU" sz="3300" b="1" dirty="0" err="1"/>
              <a:t>b</a:t>
            </a:r>
            <a:endParaRPr lang="ru-RU" sz="3300" dirty="0"/>
          </a:p>
          <a:p>
            <a:pPr marL="0" indent="0">
              <a:buNone/>
            </a:pPr>
            <a:r>
              <a:rPr lang="ru-RU" sz="3300" b="1" dirty="0" err="1"/>
              <a:t>a</a:t>
            </a:r>
            <a:r>
              <a:rPr lang="ru-RU" sz="3300" b="1" dirty="0"/>
              <a:t> := </a:t>
            </a:r>
            <a:r>
              <a:rPr lang="ru-RU" sz="3300" b="1" dirty="0" err="1"/>
              <a:t>b</a:t>
            </a:r>
            <a:r>
              <a:rPr lang="ru-RU" sz="3300" b="1" dirty="0"/>
              <a:t>/16*</a:t>
            </a:r>
            <a:r>
              <a:rPr lang="ru-RU" sz="3300" b="1" dirty="0" err="1"/>
              <a:t>a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 </a:t>
            </a:r>
          </a:p>
          <a:p>
            <a:pPr marL="0" indent="0">
              <a:buNone/>
            </a:pPr>
            <a:r>
              <a:rPr lang="ru-RU" sz="3300" dirty="0"/>
              <a:t>В </a:t>
            </a:r>
            <a:r>
              <a:rPr lang="ru-RU" sz="3300" dirty="0" smtClean="0"/>
              <a:t>ответе укажите </a:t>
            </a:r>
            <a:r>
              <a:rPr lang="ru-RU" sz="3300" dirty="0"/>
              <a:t>одно целое число — значение </a:t>
            </a:r>
            <a:r>
              <a:rPr lang="ru-RU" sz="3300" dirty="0" smtClean="0"/>
              <a:t>переменной </a:t>
            </a:r>
            <a:r>
              <a:rPr lang="ru-RU" dirty="0" err="1"/>
              <a:t>a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по карточкам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69945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строго определенная последовательность действий при решении задачи.</a:t>
            </a:r>
            <a:endParaRPr lang="ru-RU" altLang="ru-RU" sz="3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</a:rPr>
              <a:t>Алгоритм содержит несколько шагов.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алгоритма</a:t>
            </a: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каждое отдельное действие алгоритма.</a:t>
            </a:r>
          </a:p>
        </p:txBody>
      </p:sp>
    </p:spTree>
    <p:extLst>
      <p:ext uri="{BB962C8B-B14F-4D97-AF65-F5344CB8AC3E}">
        <p14:creationId xmlns:p14="http://schemas.microsoft.com/office/powerpoint/2010/main" val="26155626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с ветвлением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Урок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4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9690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ошибки в предложенной блок-схеме: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4348" y="1285860"/>
            <a:ext cx="2071702" cy="4071966"/>
            <a:chOff x="2360" y="10995"/>
            <a:chExt cx="1815" cy="388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60" y="10995"/>
              <a:ext cx="150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360" y="11835"/>
              <a:ext cx="1815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Действие 1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60" y="12690"/>
              <a:ext cx="1815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Действие 2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360" y="13515"/>
              <a:ext cx="1815" cy="5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Действие 3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675" y="14400"/>
              <a:ext cx="150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3300" y="11475"/>
              <a:ext cx="15" cy="3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Группа 11"/>
          <p:cNvGrpSpPr/>
          <p:nvPr/>
        </p:nvGrpSpPr>
        <p:grpSpPr>
          <a:xfrm>
            <a:off x="5000628" y="1142984"/>
            <a:ext cx="2143140" cy="4240769"/>
            <a:chOff x="5857884" y="1571612"/>
            <a:chExt cx="2143140" cy="4240769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6072198" y="2571744"/>
              <a:ext cx="1712150" cy="503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Действие 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5857884" y="1571612"/>
              <a:ext cx="2071702" cy="59743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начало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8"/>
            <p:cNvCxnSpPr>
              <a:cxnSpLocks noChangeShapeType="1"/>
            </p:cNvCxnSpPr>
            <p:nvPr/>
          </p:nvCxnSpPr>
          <p:spPr bwMode="auto">
            <a:xfrm>
              <a:off x="6929454" y="2214554"/>
              <a:ext cx="17122" cy="377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8"/>
            <p:cNvCxnSpPr>
              <a:cxnSpLocks noChangeShapeType="1"/>
            </p:cNvCxnSpPr>
            <p:nvPr/>
          </p:nvCxnSpPr>
          <p:spPr bwMode="auto">
            <a:xfrm>
              <a:off x="6858016" y="3071810"/>
              <a:ext cx="17122" cy="377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6072198" y="3429000"/>
              <a:ext cx="1712150" cy="503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Действие 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AutoShape 8"/>
            <p:cNvCxnSpPr>
              <a:cxnSpLocks noChangeShapeType="1"/>
            </p:cNvCxnSpPr>
            <p:nvPr/>
          </p:nvCxnSpPr>
          <p:spPr bwMode="auto">
            <a:xfrm>
              <a:off x="6858016" y="3929066"/>
              <a:ext cx="17122" cy="377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6072198" y="4357694"/>
              <a:ext cx="1712150" cy="503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Действие 3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5929322" y="5214950"/>
              <a:ext cx="2071702" cy="59743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cxnSp>
          <p:nvCxnSpPr>
            <p:cNvPr id="21" name="AutoShape 8"/>
            <p:cNvCxnSpPr>
              <a:cxnSpLocks noChangeShapeType="1"/>
            </p:cNvCxnSpPr>
            <p:nvPr/>
          </p:nvCxnSpPr>
          <p:spPr bwMode="auto">
            <a:xfrm>
              <a:off x="6929454" y="4857760"/>
              <a:ext cx="17122" cy="377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42910" y="1214422"/>
            <a:ext cx="2071702" cy="4429156"/>
            <a:chOff x="5970" y="11145"/>
            <a:chExt cx="1875" cy="4005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6270" y="14670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5970" y="11835"/>
              <a:ext cx="1875" cy="675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Ввод а, в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6075" y="12855"/>
              <a:ext cx="15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Р=х-у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5970" y="13725"/>
              <a:ext cx="1875" cy="675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Вывод  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270" y="11145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30" name="AutoShape 8"/>
            <p:cNvCxnSpPr>
              <a:cxnSpLocks noChangeShapeType="1"/>
            </p:cNvCxnSpPr>
            <p:nvPr/>
          </p:nvCxnSpPr>
          <p:spPr bwMode="auto">
            <a:xfrm>
              <a:off x="7005" y="11625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9"/>
            <p:cNvCxnSpPr>
              <a:cxnSpLocks noChangeShapeType="1"/>
            </p:cNvCxnSpPr>
            <p:nvPr/>
          </p:nvCxnSpPr>
          <p:spPr bwMode="auto">
            <a:xfrm>
              <a:off x="7005" y="12510"/>
              <a:ext cx="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0"/>
            <p:cNvCxnSpPr>
              <a:cxnSpLocks noChangeShapeType="1"/>
            </p:cNvCxnSpPr>
            <p:nvPr/>
          </p:nvCxnSpPr>
          <p:spPr bwMode="auto">
            <a:xfrm>
              <a:off x="7005" y="13425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1"/>
            <p:cNvCxnSpPr>
              <a:cxnSpLocks noChangeShapeType="1"/>
            </p:cNvCxnSpPr>
            <p:nvPr/>
          </p:nvCxnSpPr>
          <p:spPr bwMode="auto">
            <a:xfrm>
              <a:off x="7005" y="14400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4786314" y="1142984"/>
            <a:ext cx="2071702" cy="4429156"/>
            <a:chOff x="5970" y="11145"/>
            <a:chExt cx="1875" cy="4005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6270" y="14670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5970" y="11835"/>
              <a:ext cx="1875" cy="675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Ввод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у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6075" y="12855"/>
              <a:ext cx="15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Р=х-у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5970" y="13725"/>
              <a:ext cx="1875" cy="675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Вывод  Р</a:t>
              </a: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6270" y="11145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>
              <a:off x="7005" y="11625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9"/>
            <p:cNvCxnSpPr>
              <a:cxnSpLocks noChangeShapeType="1"/>
            </p:cNvCxnSpPr>
            <p:nvPr/>
          </p:nvCxnSpPr>
          <p:spPr bwMode="auto">
            <a:xfrm>
              <a:off x="7005" y="12510"/>
              <a:ext cx="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0"/>
            <p:cNvCxnSpPr>
              <a:cxnSpLocks noChangeShapeType="1"/>
            </p:cNvCxnSpPr>
            <p:nvPr/>
          </p:nvCxnSpPr>
          <p:spPr bwMode="auto">
            <a:xfrm>
              <a:off x="7005" y="13425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11"/>
            <p:cNvCxnSpPr>
              <a:cxnSpLocks noChangeShapeType="1"/>
            </p:cNvCxnSpPr>
            <p:nvPr/>
          </p:nvCxnSpPr>
          <p:spPr bwMode="auto">
            <a:xfrm>
              <a:off x="7005" y="14400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285720" y="1214422"/>
            <a:ext cx="3729414" cy="4714908"/>
            <a:chOff x="7440" y="10995"/>
            <a:chExt cx="3480" cy="4365"/>
          </a:xfrm>
        </p:grpSpPr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7440" y="14880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46" name="AutoShape 18"/>
            <p:cNvSpPr>
              <a:spLocks noChangeArrowheads="1"/>
            </p:cNvSpPr>
            <p:nvPr/>
          </p:nvSpPr>
          <p:spPr bwMode="auto">
            <a:xfrm>
              <a:off x="8460" y="11685"/>
              <a:ext cx="1875" cy="675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Ввод а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8565" y="12705"/>
              <a:ext cx="15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условие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8760" y="10995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49" name="AutoShape 21"/>
            <p:cNvCxnSpPr>
              <a:cxnSpLocks noChangeShapeType="1"/>
            </p:cNvCxnSpPr>
            <p:nvPr/>
          </p:nvCxnSpPr>
          <p:spPr bwMode="auto">
            <a:xfrm>
              <a:off x="9495" y="11475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2"/>
            <p:cNvCxnSpPr>
              <a:cxnSpLocks noChangeShapeType="1"/>
            </p:cNvCxnSpPr>
            <p:nvPr/>
          </p:nvCxnSpPr>
          <p:spPr bwMode="auto">
            <a:xfrm>
              <a:off x="9495" y="12360"/>
              <a:ext cx="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3"/>
            <p:cNvCxnSpPr>
              <a:cxnSpLocks noChangeShapeType="1"/>
            </p:cNvCxnSpPr>
            <p:nvPr/>
          </p:nvCxnSpPr>
          <p:spPr bwMode="auto">
            <a:xfrm>
              <a:off x="9495" y="13275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4"/>
            <p:cNvCxnSpPr>
              <a:cxnSpLocks noChangeShapeType="1"/>
            </p:cNvCxnSpPr>
            <p:nvPr/>
          </p:nvCxnSpPr>
          <p:spPr bwMode="auto">
            <a:xfrm>
              <a:off x="8070" y="14085"/>
              <a:ext cx="0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3" name="AutoShape 25"/>
            <p:cNvSpPr>
              <a:spLocks noChangeArrowheads="1"/>
            </p:cNvSpPr>
            <p:nvPr/>
          </p:nvSpPr>
          <p:spPr bwMode="auto">
            <a:xfrm>
              <a:off x="8460" y="13575"/>
              <a:ext cx="2085" cy="945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Действие</a:t>
              </a:r>
            </a:p>
          </p:txBody>
        </p:sp>
        <p:cxnSp>
          <p:nvCxnSpPr>
            <p:cNvPr id="54" name="AutoShape 26"/>
            <p:cNvCxnSpPr>
              <a:cxnSpLocks noChangeShapeType="1"/>
            </p:cNvCxnSpPr>
            <p:nvPr/>
          </p:nvCxnSpPr>
          <p:spPr bwMode="auto">
            <a:xfrm flipV="1">
              <a:off x="10920" y="12510"/>
              <a:ext cx="0" cy="1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27"/>
            <p:cNvCxnSpPr>
              <a:cxnSpLocks noChangeShapeType="1"/>
            </p:cNvCxnSpPr>
            <p:nvPr/>
          </p:nvCxnSpPr>
          <p:spPr bwMode="auto">
            <a:xfrm flipH="1">
              <a:off x="9495" y="12510"/>
              <a:ext cx="14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8040" y="13574"/>
              <a:ext cx="54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0238" y="13574"/>
              <a:ext cx="60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572000" y="1214422"/>
            <a:ext cx="3788418" cy="4714908"/>
            <a:chOff x="4786314" y="1357298"/>
            <a:chExt cx="3788418" cy="4714908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4786314" y="5553728"/>
              <a:ext cx="1478906" cy="5184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60" name="AutoShape 18"/>
            <p:cNvSpPr>
              <a:spLocks noChangeArrowheads="1"/>
            </p:cNvSpPr>
            <p:nvPr/>
          </p:nvSpPr>
          <p:spPr bwMode="auto">
            <a:xfrm>
              <a:off x="5879418" y="2102610"/>
              <a:ext cx="2009383" cy="729109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Ввод а</a:t>
              </a:r>
            </a:p>
          </p:txBody>
        </p: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5991944" y="3204375"/>
              <a:ext cx="1607506" cy="6156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Действие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6200919" y="1357298"/>
              <a:ext cx="1478906" cy="5184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63" name="AutoShape 21"/>
            <p:cNvCxnSpPr>
              <a:cxnSpLocks noChangeShapeType="1"/>
            </p:cNvCxnSpPr>
            <p:nvPr/>
          </p:nvCxnSpPr>
          <p:spPr bwMode="auto">
            <a:xfrm>
              <a:off x="6988597" y="1875776"/>
              <a:ext cx="0" cy="226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22"/>
            <p:cNvCxnSpPr>
              <a:cxnSpLocks noChangeShapeType="1"/>
            </p:cNvCxnSpPr>
            <p:nvPr/>
          </p:nvCxnSpPr>
          <p:spPr bwMode="auto">
            <a:xfrm>
              <a:off x="6988597" y="2831719"/>
              <a:ext cx="0" cy="3726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23"/>
            <p:cNvCxnSpPr>
              <a:cxnSpLocks noChangeShapeType="1"/>
            </p:cNvCxnSpPr>
            <p:nvPr/>
          </p:nvCxnSpPr>
          <p:spPr bwMode="auto">
            <a:xfrm>
              <a:off x="6988597" y="3820068"/>
              <a:ext cx="0" cy="324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4964908" y="5107792"/>
              <a:ext cx="928696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7" name="AutoShape 25"/>
            <p:cNvSpPr>
              <a:spLocks noChangeArrowheads="1"/>
            </p:cNvSpPr>
            <p:nvPr/>
          </p:nvSpPr>
          <p:spPr bwMode="auto">
            <a:xfrm>
              <a:off x="5879418" y="4144116"/>
              <a:ext cx="2234433" cy="1020753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условие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AutoShape 26"/>
            <p:cNvCxnSpPr>
              <a:cxnSpLocks noChangeShapeType="1"/>
            </p:cNvCxnSpPr>
            <p:nvPr/>
          </p:nvCxnSpPr>
          <p:spPr bwMode="auto">
            <a:xfrm flipV="1">
              <a:off x="8515728" y="2993744"/>
              <a:ext cx="0" cy="1620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AutoShape 27"/>
            <p:cNvCxnSpPr>
              <a:cxnSpLocks noChangeShapeType="1"/>
            </p:cNvCxnSpPr>
            <p:nvPr/>
          </p:nvCxnSpPr>
          <p:spPr bwMode="auto">
            <a:xfrm flipH="1">
              <a:off x="6988597" y="2993744"/>
              <a:ext cx="15271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5429316" y="4143036"/>
              <a:ext cx="585132" cy="388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7929586" y="4143380"/>
              <a:ext cx="645146" cy="388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429256" y="4643446"/>
              <a:ext cx="500066" cy="1588"/>
            </a:xfrm>
            <a:prstGeom prst="line">
              <a:avLst/>
            </a:prstGeom>
            <a:ln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8072462" y="4643446"/>
              <a:ext cx="500066" cy="1588"/>
            </a:xfrm>
            <a:prstGeom prst="line">
              <a:avLst/>
            </a:prstGeom>
            <a:ln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>
            <a:stCxn id="53" idx="3"/>
          </p:cNvCxnSpPr>
          <p:nvPr/>
        </p:nvCxnSpPr>
        <p:spPr>
          <a:xfrm flipV="1">
            <a:off x="3613257" y="4500570"/>
            <a:ext cx="458677" cy="1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Тема урока: «Разветвляющиеся алгоритмы».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 алгоритмической структурой ветвление;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полную и неполную формы команды ветвления;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 изображать  разветвляющиеся алгоритмы в виде блок-схем.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" name="Picture 2" descr="C:\Users\User_B\Desktop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7786742" cy="50008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460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500174"/>
          <a:ext cx="8643998" cy="380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4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Если ласточки летают низко, то будет дождь, иначе дождя не будет.</a:t>
                      </a:r>
                      <a:endParaRPr lang="ru-RU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Если погода будет хорошая, то перед тем, как делать уроки, покатаюсь на лыжах.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C:\Users\User_B\Desktop\Безымянный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71744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_B\AppData\Local\Microsoft\Windows\Temporary Internet Files\Content.Word\Безымянный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643182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8596" y="1643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в группах.</a:t>
            </a:r>
            <a:b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71472" y="7143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Выражения, используемые в качестве условий.</a:t>
            </a: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1928802"/>
          <a:ext cx="5834082" cy="35718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4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&lt;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меньше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</a:t>
                      </a:r>
                      <a:r>
                        <a:rPr lang="en-US" sz="2800" dirty="0"/>
                        <a:t>&lt;=</a:t>
                      </a:r>
                      <a:r>
                        <a:rPr lang="ru-RU" sz="2800" dirty="0"/>
                        <a:t>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A меньше или равно 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=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равно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A &gt; 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больше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A </a:t>
                      </a:r>
                      <a:r>
                        <a:rPr lang="en-US" sz="2800"/>
                        <a:t>&gt;=</a:t>
                      </a:r>
                      <a:r>
                        <a:rPr lang="ru-RU" sz="2800"/>
                        <a:t> 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больше или равно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A&lt;&gt;B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A не равно B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2928958" cy="614719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214778" y="500042"/>
            <a:ext cx="4929222" cy="4929222"/>
            <a:chOff x="3131" y="1256"/>
            <a:chExt cx="4906" cy="6011"/>
          </a:xfrm>
        </p:grpSpPr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4538" y="1256"/>
              <a:ext cx="1623" cy="5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начало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21"/>
            <p:cNvSpPr>
              <a:spLocks noChangeShapeType="1"/>
            </p:cNvSpPr>
            <p:nvPr/>
          </p:nvSpPr>
          <p:spPr bwMode="auto">
            <a:xfrm>
              <a:off x="5392" y="1842"/>
              <a:ext cx="0" cy="3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4411" y="2127"/>
              <a:ext cx="2026" cy="620"/>
            </a:xfrm>
            <a:prstGeom prst="parallelogram">
              <a:avLst>
                <a:gd name="adj" fmla="val 816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Ввод </a:t>
              </a:r>
              <a:r>
                <a:rPr lang="ru-RU" sz="1600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х</a:t>
              </a:r>
              <a:endPara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AutoShape 19"/>
            <p:cNvSpPr>
              <a:spLocks noChangeShapeType="1"/>
            </p:cNvSpPr>
            <p:nvPr/>
          </p:nvSpPr>
          <p:spPr bwMode="auto">
            <a:xfrm>
              <a:off x="5392" y="2780"/>
              <a:ext cx="0" cy="3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4553" y="3173"/>
              <a:ext cx="1808" cy="95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Х</a:t>
              </a:r>
              <a:r>
                <a:rPr lang="en-US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&lt;0</a:t>
              </a:r>
            </a:p>
          </p:txBody>
        </p:sp>
        <p:sp>
          <p:nvSpPr>
            <p:cNvPr id="12" name="AutoShape 17"/>
            <p:cNvSpPr>
              <a:spLocks noChangeShapeType="1"/>
            </p:cNvSpPr>
            <p:nvPr/>
          </p:nvSpPr>
          <p:spPr bwMode="auto">
            <a:xfrm flipH="1">
              <a:off x="3935" y="3633"/>
              <a:ext cx="6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6"/>
            <p:cNvSpPr>
              <a:spLocks noChangeShapeType="1"/>
            </p:cNvSpPr>
            <p:nvPr/>
          </p:nvSpPr>
          <p:spPr bwMode="auto">
            <a:xfrm>
              <a:off x="6346" y="3633"/>
              <a:ext cx="7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5"/>
            <p:cNvSpPr>
              <a:spLocks noChangeShapeType="1"/>
            </p:cNvSpPr>
            <p:nvPr/>
          </p:nvSpPr>
          <p:spPr bwMode="auto">
            <a:xfrm>
              <a:off x="3935" y="3633"/>
              <a:ext cx="0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4"/>
            <p:cNvSpPr>
              <a:spLocks noChangeShapeType="1"/>
            </p:cNvSpPr>
            <p:nvPr/>
          </p:nvSpPr>
          <p:spPr bwMode="auto">
            <a:xfrm>
              <a:off x="7133" y="3633"/>
              <a:ext cx="0" cy="7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131" y="4337"/>
              <a:ext cx="1876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У=8+Х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61" y="4337"/>
              <a:ext cx="1876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У= 4Х+10</a:t>
              </a:r>
            </a:p>
          </p:txBody>
        </p:sp>
        <p:sp>
          <p:nvSpPr>
            <p:cNvPr id="18" name="AutoShape 11"/>
            <p:cNvSpPr>
              <a:spLocks noChangeShapeType="1"/>
            </p:cNvSpPr>
            <p:nvPr/>
          </p:nvSpPr>
          <p:spPr bwMode="auto">
            <a:xfrm>
              <a:off x="3935" y="4772"/>
              <a:ext cx="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0"/>
            <p:cNvSpPr>
              <a:spLocks noChangeShapeType="1"/>
            </p:cNvSpPr>
            <p:nvPr/>
          </p:nvSpPr>
          <p:spPr bwMode="auto">
            <a:xfrm>
              <a:off x="7133" y="4772"/>
              <a:ext cx="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9"/>
            <p:cNvSpPr>
              <a:spLocks noChangeShapeType="1"/>
            </p:cNvSpPr>
            <p:nvPr/>
          </p:nvSpPr>
          <p:spPr bwMode="auto">
            <a:xfrm>
              <a:off x="3935" y="5124"/>
              <a:ext cx="31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8"/>
            <p:cNvSpPr>
              <a:spLocks noChangeShapeType="1"/>
            </p:cNvSpPr>
            <p:nvPr/>
          </p:nvSpPr>
          <p:spPr bwMode="auto">
            <a:xfrm>
              <a:off x="5392" y="5124"/>
              <a:ext cx="0" cy="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4286" y="5643"/>
              <a:ext cx="2193" cy="687"/>
            </a:xfrm>
            <a:prstGeom prst="parallelogram">
              <a:avLst>
                <a:gd name="adj" fmla="val 798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Вывод у</a:t>
              </a:r>
            </a:p>
          </p:txBody>
        </p:sp>
        <p:sp>
          <p:nvSpPr>
            <p:cNvPr id="23" name="AutoShape 6"/>
            <p:cNvSpPr>
              <a:spLocks noChangeShapeType="1"/>
            </p:cNvSpPr>
            <p:nvPr/>
          </p:nvSpPr>
          <p:spPr bwMode="auto">
            <a:xfrm>
              <a:off x="5392" y="6330"/>
              <a:ext cx="0" cy="4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4453" y="6748"/>
              <a:ext cx="1825" cy="5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4126" y="2998"/>
              <a:ext cx="603" cy="5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6580" y="2981"/>
              <a:ext cx="670" cy="5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нет</a:t>
              </a: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71472" y="1428736"/>
          <a:ext cx="2643206" cy="857232"/>
        </p:xfrm>
        <a:graphic>
          <a:graphicData uri="http://schemas.openxmlformats.org/drawingml/2006/table">
            <a:tbl>
              <a:tblPr/>
              <a:tblGrid>
                <a:gridCol w="30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785786" y="2643182"/>
            <a:ext cx="2214578" cy="34290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Program zadacha1;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x,y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integer;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begin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writeln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(‘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Введите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x:’);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readln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(x);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if x&lt;0 then y:= 8+x;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else y:= 4*x+10;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writeln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(‘y= ’,y 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538" y="185736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36" y="19288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42938"/>
            <a:ext cx="8229600" cy="10715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Вычислите алгоритм разветвленной структуры, представленной в виде блок-схемы, при заданном входном потоке исходных данных: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28596" y="1428736"/>
            <a:ext cx="3571900" cy="5143581"/>
            <a:chOff x="390" y="1245"/>
            <a:chExt cx="4335" cy="6404"/>
          </a:xfrm>
        </p:grpSpPr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1830" y="1245"/>
              <a:ext cx="1380" cy="4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30724" name="AutoShape 4"/>
            <p:cNvCxnSpPr>
              <a:cxnSpLocks noChangeShapeType="1"/>
            </p:cNvCxnSpPr>
            <p:nvPr/>
          </p:nvCxnSpPr>
          <p:spPr bwMode="auto">
            <a:xfrm>
              <a:off x="2520" y="1725"/>
              <a:ext cx="0" cy="3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1691" y="2045"/>
              <a:ext cx="1669" cy="48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Ввод а</a:t>
              </a:r>
            </a:p>
          </p:txBody>
        </p:sp>
        <p:cxnSp>
          <p:nvCxnSpPr>
            <p:cNvPr id="30726" name="AutoShape 6"/>
            <p:cNvCxnSpPr>
              <a:cxnSpLocks noChangeShapeType="1"/>
            </p:cNvCxnSpPr>
            <p:nvPr/>
          </p:nvCxnSpPr>
          <p:spPr bwMode="auto">
            <a:xfrm>
              <a:off x="2520" y="2550"/>
              <a:ext cx="0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755" y="2925"/>
              <a:ext cx="1455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Х=а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*2</a:t>
              </a:r>
            </a:p>
          </p:txBody>
        </p:sp>
        <p:cxnSp>
          <p:nvCxnSpPr>
            <p:cNvPr id="30728" name="AutoShape 8"/>
            <p:cNvCxnSpPr>
              <a:cxnSpLocks noChangeShapeType="1"/>
            </p:cNvCxnSpPr>
            <p:nvPr/>
          </p:nvCxnSpPr>
          <p:spPr bwMode="auto">
            <a:xfrm>
              <a:off x="2520" y="3390"/>
              <a:ext cx="0" cy="3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1650" y="3690"/>
              <a:ext cx="1680" cy="106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cxnSp>
          <p:nvCxnSpPr>
            <p:cNvPr id="30730" name="AutoShape 10"/>
            <p:cNvCxnSpPr>
              <a:cxnSpLocks noChangeShapeType="1"/>
            </p:cNvCxnSpPr>
            <p:nvPr/>
          </p:nvCxnSpPr>
          <p:spPr bwMode="auto">
            <a:xfrm flipH="1" flipV="1">
              <a:off x="1095" y="4215"/>
              <a:ext cx="55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1" name="AutoShape 11"/>
            <p:cNvCxnSpPr>
              <a:cxnSpLocks noChangeShapeType="1"/>
            </p:cNvCxnSpPr>
            <p:nvPr/>
          </p:nvCxnSpPr>
          <p:spPr bwMode="auto">
            <a:xfrm>
              <a:off x="3330" y="4230"/>
              <a:ext cx="6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2" name="AutoShape 12"/>
            <p:cNvCxnSpPr>
              <a:cxnSpLocks noChangeShapeType="1"/>
            </p:cNvCxnSpPr>
            <p:nvPr/>
          </p:nvCxnSpPr>
          <p:spPr bwMode="auto">
            <a:xfrm>
              <a:off x="1095" y="4215"/>
              <a:ext cx="0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733" name="AutoShape 13"/>
            <p:cNvCxnSpPr>
              <a:cxnSpLocks noChangeShapeType="1"/>
            </p:cNvCxnSpPr>
            <p:nvPr/>
          </p:nvCxnSpPr>
          <p:spPr bwMode="auto">
            <a:xfrm>
              <a:off x="3930" y="4230"/>
              <a:ext cx="0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390" y="5010"/>
              <a:ext cx="1530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Х=Х-5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210" y="5010"/>
              <a:ext cx="1515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Х=Х+6</a:t>
              </a:r>
            </a:p>
          </p:txBody>
        </p:sp>
        <p:cxnSp>
          <p:nvCxnSpPr>
            <p:cNvPr id="30736" name="AutoShape 16"/>
            <p:cNvCxnSpPr>
              <a:cxnSpLocks noChangeShapeType="1"/>
            </p:cNvCxnSpPr>
            <p:nvPr/>
          </p:nvCxnSpPr>
          <p:spPr bwMode="auto">
            <a:xfrm>
              <a:off x="1095" y="5475"/>
              <a:ext cx="0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7" name="AutoShape 17"/>
            <p:cNvCxnSpPr>
              <a:cxnSpLocks noChangeShapeType="1"/>
            </p:cNvCxnSpPr>
            <p:nvPr/>
          </p:nvCxnSpPr>
          <p:spPr bwMode="auto">
            <a:xfrm>
              <a:off x="3930" y="5475"/>
              <a:ext cx="0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8" name="AutoShape 18"/>
            <p:cNvCxnSpPr>
              <a:cxnSpLocks noChangeShapeType="1"/>
            </p:cNvCxnSpPr>
            <p:nvPr/>
          </p:nvCxnSpPr>
          <p:spPr bwMode="auto">
            <a:xfrm>
              <a:off x="1095" y="5910"/>
              <a:ext cx="28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9" name="AutoShape 19"/>
            <p:cNvCxnSpPr>
              <a:cxnSpLocks noChangeShapeType="1"/>
            </p:cNvCxnSpPr>
            <p:nvPr/>
          </p:nvCxnSpPr>
          <p:spPr bwMode="auto">
            <a:xfrm>
              <a:off x="2520" y="5910"/>
              <a:ext cx="0" cy="5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>
              <a:off x="1545" y="6420"/>
              <a:ext cx="1860" cy="39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Вывод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741" name="AutoShape 21"/>
            <p:cNvCxnSpPr>
              <a:cxnSpLocks noChangeShapeType="1"/>
            </p:cNvCxnSpPr>
            <p:nvPr/>
          </p:nvCxnSpPr>
          <p:spPr bwMode="auto">
            <a:xfrm>
              <a:off x="2520" y="6810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1650" y="7095"/>
              <a:ext cx="1560" cy="5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1095" y="3765"/>
              <a:ext cx="735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330" y="3690"/>
              <a:ext cx="795" cy="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929190" y="2214554"/>
          <a:ext cx="3429023" cy="857256"/>
        </p:xfrm>
        <a:graphic>
          <a:graphicData uri="http://schemas.openxmlformats.org/drawingml/2006/table">
            <a:tbl>
              <a:tblPr/>
              <a:tblGrid>
                <a:gridCol w="59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86200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72132" y="264318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3636" y="264318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15140" y="264318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15206" y="264318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6710" y="264318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1FD7-1D80-4138-A747-2EF6E2EF454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00034" y="15716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в парах</a:t>
            </a:r>
          </a:p>
        </p:txBody>
      </p:sp>
    </p:spTree>
    <p:extLst>
      <p:ext uri="{BB962C8B-B14F-4D97-AF65-F5344CB8AC3E}">
        <p14:creationId xmlns:p14="http://schemas.microsoft.com/office/powerpoint/2010/main" val="325067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2" grpId="0"/>
      <p:bldP spid="34" grpId="0"/>
      <p:bldP spid="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57158" y="357166"/>
            <a:ext cx="6500858" cy="6215106"/>
            <a:chOff x="1485" y="570"/>
            <a:chExt cx="8880" cy="9330"/>
          </a:xfrm>
        </p:grpSpPr>
        <p:sp>
          <p:nvSpPr>
            <p:cNvPr id="32771" name="Oval 3"/>
            <p:cNvSpPr>
              <a:spLocks noChangeArrowheads="1"/>
            </p:cNvSpPr>
            <p:nvPr/>
          </p:nvSpPr>
          <p:spPr bwMode="auto">
            <a:xfrm>
              <a:off x="4800" y="570"/>
              <a:ext cx="1995" cy="4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начало</a:t>
              </a:r>
            </a:p>
          </p:txBody>
        </p:sp>
        <p:cxnSp>
          <p:nvCxnSpPr>
            <p:cNvPr id="32772" name="AutoShape 4"/>
            <p:cNvCxnSpPr>
              <a:cxnSpLocks noChangeShapeType="1"/>
            </p:cNvCxnSpPr>
            <p:nvPr/>
          </p:nvCxnSpPr>
          <p:spPr bwMode="auto">
            <a:xfrm>
              <a:off x="5820" y="1020"/>
              <a:ext cx="15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4800" y="1425"/>
              <a:ext cx="2115" cy="4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Ввод Х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4875" y="2310"/>
              <a:ext cx="1830" cy="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Х=Х/4</a:t>
              </a:r>
            </a:p>
          </p:txBody>
        </p: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>
              <a:off x="5835" y="1845"/>
              <a:ext cx="0" cy="4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76" name="AutoShape 8"/>
            <p:cNvCxnSpPr>
              <a:cxnSpLocks noChangeShapeType="1"/>
            </p:cNvCxnSpPr>
            <p:nvPr/>
          </p:nvCxnSpPr>
          <p:spPr bwMode="auto">
            <a:xfrm>
              <a:off x="5820" y="2835"/>
              <a:ext cx="0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4875" y="3270"/>
              <a:ext cx="1920" cy="97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≥15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778" name="AutoShape 10"/>
            <p:cNvCxnSpPr>
              <a:cxnSpLocks noChangeShapeType="1"/>
            </p:cNvCxnSpPr>
            <p:nvPr/>
          </p:nvCxnSpPr>
          <p:spPr bwMode="auto">
            <a:xfrm flipH="1">
              <a:off x="3750" y="3765"/>
              <a:ext cx="1125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9" name="AutoShape 11"/>
            <p:cNvCxnSpPr>
              <a:cxnSpLocks noChangeShapeType="1"/>
            </p:cNvCxnSpPr>
            <p:nvPr/>
          </p:nvCxnSpPr>
          <p:spPr bwMode="auto">
            <a:xfrm flipH="1">
              <a:off x="6795" y="3720"/>
              <a:ext cx="1125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3990" y="3270"/>
              <a:ext cx="810" cy="4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7065" y="3375"/>
              <a:ext cx="855" cy="3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cxnSp>
          <p:nvCxnSpPr>
            <p:cNvPr id="32782" name="AutoShape 14"/>
            <p:cNvCxnSpPr>
              <a:cxnSpLocks noChangeShapeType="1"/>
            </p:cNvCxnSpPr>
            <p:nvPr/>
          </p:nvCxnSpPr>
          <p:spPr bwMode="auto">
            <a:xfrm>
              <a:off x="3750" y="3810"/>
              <a:ext cx="0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83" name="AutoShape 15"/>
            <p:cNvCxnSpPr>
              <a:cxnSpLocks noChangeShapeType="1"/>
            </p:cNvCxnSpPr>
            <p:nvPr/>
          </p:nvCxnSpPr>
          <p:spPr bwMode="auto">
            <a:xfrm>
              <a:off x="7920" y="3720"/>
              <a:ext cx="0" cy="8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2925" y="4560"/>
              <a:ext cx="165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Х=Х+12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7185" y="4560"/>
              <a:ext cx="1515" cy="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Х=Х+6</a:t>
              </a:r>
            </a:p>
          </p:txBody>
        </p:sp>
        <p:cxnSp>
          <p:nvCxnSpPr>
            <p:cNvPr id="32786" name="AutoShape 18"/>
            <p:cNvCxnSpPr>
              <a:cxnSpLocks noChangeShapeType="1"/>
            </p:cNvCxnSpPr>
            <p:nvPr/>
          </p:nvCxnSpPr>
          <p:spPr bwMode="auto">
            <a:xfrm>
              <a:off x="3750" y="5085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87" name="AutoShape 19"/>
            <p:cNvCxnSpPr>
              <a:cxnSpLocks noChangeShapeType="1"/>
            </p:cNvCxnSpPr>
            <p:nvPr/>
          </p:nvCxnSpPr>
          <p:spPr bwMode="auto">
            <a:xfrm>
              <a:off x="7920" y="5085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88" name="AutoShape 20"/>
            <p:cNvSpPr>
              <a:spLocks noChangeArrowheads="1"/>
            </p:cNvSpPr>
            <p:nvPr/>
          </p:nvSpPr>
          <p:spPr bwMode="auto">
            <a:xfrm>
              <a:off x="2940" y="5475"/>
              <a:ext cx="1635" cy="99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&gt;20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9" name="AutoShape 21"/>
            <p:cNvSpPr>
              <a:spLocks noChangeArrowheads="1"/>
            </p:cNvSpPr>
            <p:nvPr/>
          </p:nvSpPr>
          <p:spPr bwMode="auto">
            <a:xfrm>
              <a:off x="7065" y="5475"/>
              <a:ext cx="1635" cy="99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≥10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flipH="1" flipV="1">
              <a:off x="2250" y="5955"/>
              <a:ext cx="690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>
              <a:off x="4575" y="597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92" name="AutoShape 24"/>
            <p:cNvCxnSpPr>
              <a:cxnSpLocks noChangeShapeType="1"/>
            </p:cNvCxnSpPr>
            <p:nvPr/>
          </p:nvCxnSpPr>
          <p:spPr bwMode="auto">
            <a:xfrm flipH="1">
              <a:off x="6390" y="5970"/>
              <a:ext cx="6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93" name="AutoShape 25"/>
            <p:cNvCxnSpPr>
              <a:cxnSpLocks noChangeShapeType="1"/>
            </p:cNvCxnSpPr>
            <p:nvPr/>
          </p:nvCxnSpPr>
          <p:spPr bwMode="auto">
            <a:xfrm>
              <a:off x="8700" y="5970"/>
              <a:ext cx="85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2250" y="5460"/>
              <a:ext cx="690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6390" y="5460"/>
              <a:ext cx="675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4575" y="5610"/>
              <a:ext cx="855" cy="3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8700" y="5475"/>
              <a:ext cx="855" cy="3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cxnSp>
          <p:nvCxnSpPr>
            <p:cNvPr id="32798" name="AutoShape 30"/>
            <p:cNvCxnSpPr>
              <a:cxnSpLocks noChangeShapeType="1"/>
            </p:cNvCxnSpPr>
            <p:nvPr/>
          </p:nvCxnSpPr>
          <p:spPr bwMode="auto">
            <a:xfrm>
              <a:off x="2250" y="5970"/>
              <a:ext cx="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99" name="AutoShape 31"/>
            <p:cNvCxnSpPr>
              <a:cxnSpLocks noChangeShapeType="1"/>
            </p:cNvCxnSpPr>
            <p:nvPr/>
          </p:nvCxnSpPr>
          <p:spPr bwMode="auto">
            <a:xfrm>
              <a:off x="5115" y="5971"/>
              <a:ext cx="0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AutoShape 32"/>
            <p:cNvCxnSpPr>
              <a:cxnSpLocks noChangeShapeType="1"/>
            </p:cNvCxnSpPr>
            <p:nvPr/>
          </p:nvCxnSpPr>
          <p:spPr bwMode="auto">
            <a:xfrm>
              <a:off x="6390" y="5970"/>
              <a:ext cx="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AutoShape 33"/>
            <p:cNvCxnSpPr>
              <a:cxnSpLocks noChangeShapeType="1"/>
            </p:cNvCxnSpPr>
            <p:nvPr/>
          </p:nvCxnSpPr>
          <p:spPr bwMode="auto">
            <a:xfrm>
              <a:off x="9555" y="5971"/>
              <a:ext cx="0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1485" y="6465"/>
              <a:ext cx="157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Х=Х*5</a:t>
              </a:r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4275" y="6465"/>
              <a:ext cx="141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Х=Х*3</a:t>
              </a:r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5970" y="6465"/>
              <a:ext cx="1365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Х=Х*11</a:t>
              </a:r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>
              <a:off x="8700" y="6465"/>
              <a:ext cx="166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Х=Х*4</a:t>
              </a:r>
            </a:p>
          </p:txBody>
        </p:sp>
        <p:cxnSp>
          <p:nvCxnSpPr>
            <p:cNvPr id="32806" name="AutoShape 38"/>
            <p:cNvCxnSpPr>
              <a:cxnSpLocks noChangeShapeType="1"/>
            </p:cNvCxnSpPr>
            <p:nvPr/>
          </p:nvCxnSpPr>
          <p:spPr bwMode="auto">
            <a:xfrm>
              <a:off x="2250" y="6840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7" name="AutoShape 39"/>
            <p:cNvCxnSpPr>
              <a:cxnSpLocks noChangeShapeType="1"/>
            </p:cNvCxnSpPr>
            <p:nvPr/>
          </p:nvCxnSpPr>
          <p:spPr bwMode="auto">
            <a:xfrm>
              <a:off x="5115" y="6915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8" name="AutoShape 40"/>
            <p:cNvCxnSpPr>
              <a:cxnSpLocks noChangeShapeType="1"/>
            </p:cNvCxnSpPr>
            <p:nvPr/>
          </p:nvCxnSpPr>
          <p:spPr bwMode="auto">
            <a:xfrm>
              <a:off x="6390" y="6915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09" name="AutoShape 41"/>
            <p:cNvCxnSpPr>
              <a:cxnSpLocks noChangeShapeType="1"/>
            </p:cNvCxnSpPr>
            <p:nvPr/>
          </p:nvCxnSpPr>
          <p:spPr bwMode="auto">
            <a:xfrm>
              <a:off x="9555" y="6840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1485" y="7305"/>
              <a:ext cx="157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Х=Х-25</a:t>
              </a:r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4245" y="7305"/>
              <a:ext cx="157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Х=Х+13</a:t>
              </a:r>
            </a:p>
          </p:txBody>
        </p:sp>
        <p:sp>
          <p:nvSpPr>
            <p:cNvPr id="32812" name="Rectangle 44"/>
            <p:cNvSpPr>
              <a:spLocks noChangeArrowheads="1"/>
            </p:cNvSpPr>
            <p:nvPr/>
          </p:nvSpPr>
          <p:spPr bwMode="auto">
            <a:xfrm>
              <a:off x="5970" y="7305"/>
              <a:ext cx="136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Х=Х+24</a:t>
              </a:r>
            </a:p>
          </p:txBody>
        </p:sp>
        <p:sp>
          <p:nvSpPr>
            <p:cNvPr id="32813" name="Rectangle 45"/>
            <p:cNvSpPr>
              <a:spLocks noChangeArrowheads="1"/>
            </p:cNvSpPr>
            <p:nvPr/>
          </p:nvSpPr>
          <p:spPr bwMode="auto">
            <a:xfrm>
              <a:off x="8790" y="7230"/>
              <a:ext cx="157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Х=Х-8</a:t>
              </a:r>
            </a:p>
          </p:txBody>
        </p:sp>
        <p:cxnSp>
          <p:nvCxnSpPr>
            <p:cNvPr id="32814" name="AutoShape 46"/>
            <p:cNvCxnSpPr>
              <a:cxnSpLocks noChangeShapeType="1"/>
            </p:cNvCxnSpPr>
            <p:nvPr/>
          </p:nvCxnSpPr>
          <p:spPr bwMode="auto">
            <a:xfrm>
              <a:off x="2250" y="7680"/>
              <a:ext cx="0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15" name="AutoShape 47"/>
            <p:cNvCxnSpPr>
              <a:cxnSpLocks noChangeShapeType="1"/>
            </p:cNvCxnSpPr>
            <p:nvPr/>
          </p:nvCxnSpPr>
          <p:spPr bwMode="auto">
            <a:xfrm>
              <a:off x="5115" y="7680"/>
              <a:ext cx="0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16" name="AutoShape 48"/>
            <p:cNvCxnSpPr>
              <a:cxnSpLocks noChangeShapeType="1"/>
            </p:cNvCxnSpPr>
            <p:nvPr/>
          </p:nvCxnSpPr>
          <p:spPr bwMode="auto">
            <a:xfrm>
              <a:off x="6390" y="7680"/>
              <a:ext cx="0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17" name="AutoShape 49"/>
            <p:cNvCxnSpPr>
              <a:cxnSpLocks noChangeShapeType="1"/>
            </p:cNvCxnSpPr>
            <p:nvPr/>
          </p:nvCxnSpPr>
          <p:spPr bwMode="auto">
            <a:xfrm>
              <a:off x="9555" y="7605"/>
              <a:ext cx="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18" name="AutoShape 50"/>
            <p:cNvCxnSpPr>
              <a:cxnSpLocks noChangeShapeType="1"/>
            </p:cNvCxnSpPr>
            <p:nvPr/>
          </p:nvCxnSpPr>
          <p:spPr bwMode="auto">
            <a:xfrm>
              <a:off x="2250" y="7935"/>
              <a:ext cx="28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19" name="AutoShape 51"/>
            <p:cNvCxnSpPr>
              <a:cxnSpLocks noChangeShapeType="1"/>
            </p:cNvCxnSpPr>
            <p:nvPr/>
          </p:nvCxnSpPr>
          <p:spPr bwMode="auto">
            <a:xfrm>
              <a:off x="6390" y="7935"/>
              <a:ext cx="3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20" name="AutoShape 52"/>
            <p:cNvCxnSpPr>
              <a:cxnSpLocks noChangeShapeType="1"/>
            </p:cNvCxnSpPr>
            <p:nvPr/>
          </p:nvCxnSpPr>
          <p:spPr bwMode="auto">
            <a:xfrm>
              <a:off x="3750" y="7935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1" name="AutoShape 53"/>
            <p:cNvCxnSpPr>
              <a:cxnSpLocks noChangeShapeType="1"/>
            </p:cNvCxnSpPr>
            <p:nvPr/>
          </p:nvCxnSpPr>
          <p:spPr bwMode="auto">
            <a:xfrm>
              <a:off x="7920" y="7935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822" name="AutoShape 54"/>
            <p:cNvCxnSpPr>
              <a:cxnSpLocks noChangeShapeType="1"/>
            </p:cNvCxnSpPr>
            <p:nvPr/>
          </p:nvCxnSpPr>
          <p:spPr bwMode="auto">
            <a:xfrm>
              <a:off x="3750" y="8250"/>
              <a:ext cx="4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823" name="AutoShape 55"/>
            <p:cNvCxnSpPr>
              <a:cxnSpLocks noChangeShapeType="1"/>
            </p:cNvCxnSpPr>
            <p:nvPr/>
          </p:nvCxnSpPr>
          <p:spPr bwMode="auto">
            <a:xfrm>
              <a:off x="5835" y="8250"/>
              <a:ext cx="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824" name="AutoShape 56"/>
            <p:cNvSpPr>
              <a:spLocks noChangeArrowheads="1"/>
            </p:cNvSpPr>
            <p:nvPr/>
          </p:nvSpPr>
          <p:spPr bwMode="auto">
            <a:xfrm>
              <a:off x="4800" y="8640"/>
              <a:ext cx="1965" cy="4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Вывод х</a:t>
              </a:r>
            </a:p>
          </p:txBody>
        </p:sp>
        <p:cxnSp>
          <p:nvCxnSpPr>
            <p:cNvPr id="32825" name="AutoShape 57"/>
            <p:cNvCxnSpPr>
              <a:cxnSpLocks noChangeShapeType="1"/>
            </p:cNvCxnSpPr>
            <p:nvPr/>
          </p:nvCxnSpPr>
          <p:spPr bwMode="auto">
            <a:xfrm>
              <a:off x="5820" y="9060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826" name="Oval 58"/>
            <p:cNvSpPr>
              <a:spLocks noChangeArrowheads="1"/>
            </p:cNvSpPr>
            <p:nvPr/>
          </p:nvSpPr>
          <p:spPr bwMode="auto">
            <a:xfrm>
              <a:off x="4995" y="9375"/>
              <a:ext cx="1635" cy="5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</p:grp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5429256" y="1643050"/>
          <a:ext cx="3164210" cy="785818"/>
        </p:xfrm>
        <a:graphic>
          <a:graphicData uri="http://schemas.openxmlformats.org/drawingml/2006/table">
            <a:tbl>
              <a:tblPr/>
              <a:tblGrid>
                <a:gridCol w="118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  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  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715140" y="200024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0958" y="20002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220</a:t>
            </a:r>
          </a:p>
        </p:txBody>
      </p:sp>
    </p:spTree>
    <p:extLst>
      <p:ext uri="{BB962C8B-B14F-4D97-AF65-F5344CB8AC3E}">
        <p14:creationId xmlns:p14="http://schemas.microsoft.com/office/powerpoint/2010/main" val="203631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Составьте блок – схему по одному из известных произведений: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работа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2928934"/>
            <a:ext cx="36433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Если крикнет рать святая: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«Кинь ты Русь, живи в раю!»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 скажу: «Не надо рая,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Дайте родину мою»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С.Есенин  «Гой ты, Русь, моя родная»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571472" y="2714620"/>
            <a:ext cx="3808436" cy="37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59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971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Составьте блок – схему по одному из известных произведений: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работа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1928802"/>
            <a:ext cx="3643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У лукоморья дуб зеленый;</a:t>
            </a:r>
            <a:br>
              <a:rPr lang="ru-RU" sz="2000" dirty="0" smtClean="0"/>
            </a:br>
            <a:r>
              <a:rPr lang="ru-RU" sz="2000" dirty="0" smtClean="0"/>
              <a:t>Златая цепь на дубе том: </a:t>
            </a:r>
            <a:br>
              <a:rPr lang="ru-RU" sz="2000" dirty="0" smtClean="0"/>
            </a:br>
            <a:r>
              <a:rPr lang="ru-RU" sz="2000" dirty="0" smtClean="0"/>
              <a:t>И днем и ночью кот ученый</a:t>
            </a:r>
            <a:br>
              <a:rPr lang="ru-RU" sz="2000" dirty="0" smtClean="0"/>
            </a:br>
            <a:r>
              <a:rPr lang="ru-RU" sz="2000" dirty="0" smtClean="0"/>
              <a:t>Все ходит по цепи кругом:</a:t>
            </a:r>
            <a:br>
              <a:rPr lang="ru-RU" sz="2000" dirty="0" smtClean="0"/>
            </a:br>
            <a:r>
              <a:rPr lang="ru-RU" sz="2000" dirty="0" smtClean="0"/>
              <a:t>Идет направо – песнь заводит,</a:t>
            </a:r>
            <a:br>
              <a:rPr lang="ru-RU" sz="2000" dirty="0" smtClean="0"/>
            </a:br>
            <a:r>
              <a:rPr lang="ru-RU" sz="2000" dirty="0" smtClean="0"/>
              <a:t>Налево – сказку говорит,</a:t>
            </a:r>
            <a:br>
              <a:rPr lang="ru-RU" sz="2000" dirty="0" smtClean="0"/>
            </a:br>
            <a:r>
              <a:rPr lang="ru-RU" sz="2000" dirty="0" smtClean="0"/>
              <a:t>Там чудеса: там леший бродит, </a:t>
            </a:r>
            <a:br>
              <a:rPr lang="ru-RU" sz="2000" dirty="0" smtClean="0"/>
            </a:br>
            <a:r>
              <a:rPr lang="ru-RU" sz="2000" dirty="0" smtClean="0"/>
              <a:t>Русалка на ветвях сидит…</a:t>
            </a:r>
          </a:p>
          <a:p>
            <a:pPr algn="r"/>
            <a:r>
              <a:rPr lang="ru-RU" sz="2000" i="1" dirty="0" smtClean="0"/>
              <a:t>А.С.Пушкин</a:t>
            </a:r>
            <a:endParaRPr lang="ru-RU" sz="2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6250"/>
          <a:stretch>
            <a:fillRect/>
          </a:stretch>
        </p:blipFill>
        <p:spPr bwMode="auto">
          <a:xfrm>
            <a:off x="357158" y="1142984"/>
            <a:ext cx="4357718" cy="52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41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971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Составьте блок–схему: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CF5-4F45-4E9B-9B4C-0BC2A299435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работа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1500174"/>
            <a:ext cx="364333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Вы отправляетесь в кино. Подойдя к кинотеатру, вы обнаруживаете, что сегодня идут два фильма: новая серия «Гарри </a:t>
            </a:r>
            <a:r>
              <a:rPr lang="ru-RU" sz="2000" dirty="0" err="1" smtClean="0"/>
              <a:t>Поттера</a:t>
            </a:r>
            <a:r>
              <a:rPr lang="ru-RU" sz="2000" dirty="0" smtClean="0"/>
              <a:t>» и новый боевик с </a:t>
            </a:r>
            <a:r>
              <a:rPr lang="ru-RU" sz="2000" dirty="0" err="1" smtClean="0"/>
              <a:t>Сильвестром</a:t>
            </a:r>
            <a:r>
              <a:rPr lang="ru-RU" sz="2000" dirty="0" smtClean="0"/>
              <a:t> Сталлоне. Если есть билеты на первый, то пойдете смотреть его, иначе будете смотреть боевик.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882" t="2860"/>
          <a:stretch>
            <a:fillRect/>
          </a:stretch>
        </p:blipFill>
        <p:spPr bwMode="auto">
          <a:xfrm>
            <a:off x="428596" y="1214422"/>
            <a:ext cx="4572032" cy="515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81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457200"/>
            <a:ext cx="743108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Исполнитель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</a:rPr>
              <a:t>– это объект, умеющий выполнять определенный набор действий. Исполнителем может быть человек, робот, животное, компьютер.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Система команд исполнителя (СКИ)</a:t>
            </a: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</a:rPr>
              <a:t>– это все команды, которые исполнитель умеет выполнять.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Среда исполнителя</a:t>
            </a: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</a:rPr>
              <a:t>– обстановка, в которой функционирует исполнитель.</a:t>
            </a:r>
          </a:p>
        </p:txBody>
      </p:sp>
    </p:spTree>
    <p:extLst>
      <p:ext uri="{BB962C8B-B14F-4D97-AF65-F5344CB8AC3E}">
        <p14:creationId xmlns:p14="http://schemas.microsoft.com/office/powerpoint/2010/main" val="1208856858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1357290" y="1500174"/>
            <a:ext cx="7001070" cy="4953541"/>
            <a:chOff x="1357290" y="1500174"/>
            <a:chExt cx="7001070" cy="4953541"/>
          </a:xfrm>
        </p:grpSpPr>
        <p:sp>
          <p:nvSpPr>
            <p:cNvPr id="33795" name="AutoShape 3"/>
            <p:cNvSpPr>
              <a:spLocks noChangeArrowheads="1"/>
            </p:cNvSpPr>
            <p:nvPr/>
          </p:nvSpPr>
          <p:spPr bwMode="auto">
            <a:xfrm>
              <a:off x="3283248" y="1500174"/>
              <a:ext cx="2555104" cy="114053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Понравился урок?</a:t>
              </a:r>
            </a:p>
          </p:txBody>
        </p:sp>
        <p:cxnSp>
          <p:nvCxnSpPr>
            <p:cNvPr id="33796" name="AutoShape 4"/>
            <p:cNvCxnSpPr>
              <a:cxnSpLocks noChangeShapeType="1"/>
            </p:cNvCxnSpPr>
            <p:nvPr/>
          </p:nvCxnSpPr>
          <p:spPr bwMode="auto">
            <a:xfrm flipH="1">
              <a:off x="2384467" y="2090107"/>
              <a:ext cx="8987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797" name="AutoShape 5"/>
            <p:cNvCxnSpPr>
              <a:cxnSpLocks noChangeShapeType="1"/>
            </p:cNvCxnSpPr>
            <p:nvPr/>
          </p:nvCxnSpPr>
          <p:spPr bwMode="auto">
            <a:xfrm>
              <a:off x="5838351" y="2090107"/>
              <a:ext cx="8217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798" name="AutoShape 6"/>
            <p:cNvCxnSpPr>
              <a:cxnSpLocks noChangeShapeType="1"/>
            </p:cNvCxnSpPr>
            <p:nvPr/>
          </p:nvCxnSpPr>
          <p:spPr bwMode="auto">
            <a:xfrm>
              <a:off x="2384467" y="2090107"/>
              <a:ext cx="0" cy="9307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799" name="AutoShape 7"/>
            <p:cNvCxnSpPr>
              <a:cxnSpLocks noChangeShapeType="1"/>
            </p:cNvCxnSpPr>
            <p:nvPr/>
          </p:nvCxnSpPr>
          <p:spPr bwMode="auto">
            <a:xfrm>
              <a:off x="6660093" y="2090107"/>
              <a:ext cx="0" cy="9307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357290" y="3020891"/>
              <a:ext cx="2709180" cy="1265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Поднимите желтый смайлик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5363282" y="3020891"/>
              <a:ext cx="2995078" cy="1265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Поднимите красный смайлик</a:t>
              </a:r>
            </a:p>
          </p:txBody>
        </p:sp>
        <p:cxnSp>
          <p:nvCxnSpPr>
            <p:cNvPr id="33803" name="AutoShape 11"/>
            <p:cNvCxnSpPr>
              <a:cxnSpLocks noChangeShapeType="1"/>
            </p:cNvCxnSpPr>
            <p:nvPr/>
          </p:nvCxnSpPr>
          <p:spPr bwMode="auto">
            <a:xfrm rot="5400000">
              <a:off x="6537339" y="4464057"/>
              <a:ext cx="35719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4" name="AutoShape 12"/>
            <p:cNvCxnSpPr>
              <a:cxnSpLocks noChangeShapeType="1"/>
            </p:cNvCxnSpPr>
            <p:nvPr/>
          </p:nvCxnSpPr>
          <p:spPr bwMode="auto">
            <a:xfrm>
              <a:off x="2428860" y="4643446"/>
              <a:ext cx="427562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3428992" y="5072074"/>
              <a:ext cx="2375348" cy="458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Спасибо за урок</a:t>
              </a:r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3214678" y="5929330"/>
              <a:ext cx="2643206" cy="524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омашнее задание</a:t>
              </a:r>
            </a:p>
          </p:txBody>
        </p:sp>
        <p:cxnSp>
          <p:nvCxnSpPr>
            <p:cNvPr id="33808" name="AutoShape 16"/>
            <p:cNvCxnSpPr>
              <a:cxnSpLocks noChangeShapeType="1"/>
            </p:cNvCxnSpPr>
            <p:nvPr/>
          </p:nvCxnSpPr>
          <p:spPr bwMode="auto">
            <a:xfrm rot="5400000">
              <a:off x="4367456" y="5700466"/>
              <a:ext cx="404309" cy="4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2577063" y="1762367"/>
              <a:ext cx="706184" cy="3277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да</a:t>
              </a: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5979588" y="1749257"/>
              <a:ext cx="680505" cy="3408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нет</a:t>
              </a:r>
            </a:p>
          </p:txBody>
        </p:sp>
        <p:cxnSp>
          <p:nvCxnSpPr>
            <p:cNvPr id="22" name="AutoShape 11"/>
            <p:cNvCxnSpPr>
              <a:cxnSpLocks noChangeShapeType="1"/>
            </p:cNvCxnSpPr>
            <p:nvPr/>
          </p:nvCxnSpPr>
          <p:spPr bwMode="auto">
            <a:xfrm rot="5400000">
              <a:off x="2251059" y="4464057"/>
              <a:ext cx="35719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16"/>
            <p:cNvCxnSpPr>
              <a:cxnSpLocks noChangeShapeType="1"/>
            </p:cNvCxnSpPr>
            <p:nvPr/>
          </p:nvCxnSpPr>
          <p:spPr bwMode="auto">
            <a:xfrm rot="5400000">
              <a:off x="4372236" y="4843210"/>
              <a:ext cx="404309" cy="4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86512" y="3357563"/>
              <a:ext cx="84354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Рисунок 22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0232" y="3357562"/>
              <a:ext cx="856586" cy="78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4954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Циклические алгоритмы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181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6151" y="1124744"/>
            <a:ext cx="597852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Циклический алгоритм</a:t>
            </a:r>
            <a:r>
              <a:rPr lang="ru-RU" sz="3200" dirty="0"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</a:rPr>
              <a:t>предполагает наличие действий, выполняющихся многократно.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Например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</a:rPr>
              <a:t>алгоритм рыбной ловли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 –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отдельные действия в алгоритме будут повторяться.</a:t>
            </a:r>
            <a:b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63080-919C-49DF-A85F-AF0D7DB8AC65}" type="slidenum">
              <a:rPr lang="ru-RU" smtClean="0"/>
              <a:pPr/>
              <a:t>32</a:t>
            </a:fld>
            <a:endParaRPr lang="ru-RU" smtClean="0"/>
          </a:p>
        </p:txBody>
      </p:sp>
      <p:pic>
        <p:nvPicPr>
          <p:cNvPr id="6" name="Picture 6" descr="J01781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00995" y="2348880"/>
            <a:ext cx="2376264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0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357313" y="1500188"/>
            <a:ext cx="7215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512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268605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Маме нужно помыть тарелки на шесть персон.</a:t>
            </a:r>
          </a:p>
          <a:p>
            <a:pPr marL="0" indent="0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Составьте блок-схему этого процесса (зная линейную и разветвляющую структуру).</a:t>
            </a:r>
          </a:p>
        </p:txBody>
      </p:sp>
      <p:sp>
        <p:nvSpPr>
          <p:cNvPr id="51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B63F7E-A50F-41C7-B69D-A15E82C52906}" type="slidenum">
              <a:rPr lang="ru-RU" smtClean="0"/>
              <a:pPr/>
              <a:t>33</a:t>
            </a:fld>
            <a:endParaRPr lang="ru-RU" smtClean="0"/>
          </a:p>
        </p:txBody>
      </p:sp>
      <p:pic>
        <p:nvPicPr>
          <p:cNvPr id="1026" name="Picture 2" descr="https://health.mail.ru/pre_rect1300x0_crop/pic/news/2018/07/26/4e/37/4e37f7bcfea546f2b5a9858cc9a7fb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0813"/>
            <a:ext cx="3291979" cy="193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1785938" y="142875"/>
            <a:ext cx="2857500" cy="2357438"/>
            <a:chOff x="1785918" y="142852"/>
            <a:chExt cx="2857520" cy="2357454"/>
          </a:xfrm>
        </p:grpSpPr>
        <p:sp>
          <p:nvSpPr>
            <p:cNvPr id="4" name="Овал 3"/>
            <p:cNvSpPr/>
            <p:nvPr/>
          </p:nvSpPr>
          <p:spPr>
            <a:xfrm>
              <a:off x="1785918" y="142852"/>
              <a:ext cx="2857520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начало</a:t>
              </a:r>
            </a:p>
          </p:txBody>
        </p:sp>
        <p:cxnSp>
          <p:nvCxnSpPr>
            <p:cNvPr id="6" name="Прямая со стрелкой 5"/>
            <p:cNvCxnSpPr>
              <a:stCxn id="4" idx="4"/>
            </p:cNvCxnSpPr>
            <p:nvPr/>
          </p:nvCxnSpPr>
          <p:spPr>
            <a:xfrm rot="5400000">
              <a:off x="3036083" y="892951"/>
              <a:ext cx="357189" cy="3175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2071670" y="1071546"/>
              <a:ext cx="2286016" cy="500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>
              <a:off x="3036877" y="1749413"/>
              <a:ext cx="357190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2071670" y="1928802"/>
              <a:ext cx="228601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</p:grpSp>
      <p:grpSp>
        <p:nvGrpSpPr>
          <p:cNvPr id="3" name="Группа 51"/>
          <p:cNvGrpSpPr>
            <a:grpSpLocks/>
          </p:cNvGrpSpPr>
          <p:nvPr/>
        </p:nvGrpSpPr>
        <p:grpSpPr bwMode="auto">
          <a:xfrm>
            <a:off x="2071688" y="2500313"/>
            <a:ext cx="2286000" cy="2143125"/>
            <a:chOff x="2071670" y="2500306"/>
            <a:chExt cx="2286016" cy="2143140"/>
          </a:xfrm>
        </p:grpSpPr>
        <p:cxnSp>
          <p:nvCxnSpPr>
            <p:cNvPr id="19" name="Прямая со стрелкой 18"/>
            <p:cNvCxnSpPr/>
            <p:nvPr/>
          </p:nvCxnSpPr>
          <p:spPr>
            <a:xfrm rot="5400000">
              <a:off x="3036877" y="2678107"/>
              <a:ext cx="357189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2071670" y="2857495"/>
              <a:ext cx="2286016" cy="500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>
              <a:off x="3036877" y="3535363"/>
              <a:ext cx="357189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2071670" y="3714751"/>
              <a:ext cx="228601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rot="5400000">
              <a:off x="3036877" y="4464057"/>
              <a:ext cx="357191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Группа 56"/>
          <p:cNvGrpSpPr>
            <a:grpSpLocks/>
          </p:cNvGrpSpPr>
          <p:nvPr/>
        </p:nvGrpSpPr>
        <p:grpSpPr bwMode="auto">
          <a:xfrm>
            <a:off x="5500688" y="4286250"/>
            <a:ext cx="2286000" cy="1785938"/>
            <a:chOff x="5500694" y="4286256"/>
            <a:chExt cx="2286016" cy="178595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500694" y="4286256"/>
              <a:ext cx="228601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>
              <a:off x="6465901" y="4964124"/>
              <a:ext cx="357189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5500694" y="5143512"/>
              <a:ext cx="228601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rot="5400000">
              <a:off x="6465901" y="5892817"/>
              <a:ext cx="357190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Овал 41"/>
          <p:cNvSpPr/>
          <p:nvPr/>
        </p:nvSpPr>
        <p:spPr>
          <a:xfrm>
            <a:off x="5214938" y="6072188"/>
            <a:ext cx="2857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конец</a:t>
            </a:r>
          </a:p>
        </p:txBody>
      </p:sp>
      <p:grpSp>
        <p:nvGrpSpPr>
          <p:cNvPr id="7" name="Группа 52"/>
          <p:cNvGrpSpPr>
            <a:grpSpLocks/>
          </p:cNvGrpSpPr>
          <p:nvPr/>
        </p:nvGrpSpPr>
        <p:grpSpPr bwMode="auto">
          <a:xfrm>
            <a:off x="2071688" y="4643438"/>
            <a:ext cx="2286000" cy="2214562"/>
            <a:chOff x="2071670" y="4643446"/>
            <a:chExt cx="2286016" cy="22145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71670" y="4643446"/>
              <a:ext cx="2286016" cy="500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5400000">
              <a:off x="3036879" y="5321306"/>
              <a:ext cx="357187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2071670" y="5500693"/>
              <a:ext cx="2286016" cy="5714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036879" y="6249990"/>
              <a:ext cx="357186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Блок-схема: узел 42"/>
            <p:cNvSpPr/>
            <p:nvPr/>
          </p:nvSpPr>
          <p:spPr>
            <a:xfrm>
              <a:off x="3000363" y="6429377"/>
              <a:ext cx="500067" cy="42862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5500688" y="2500313"/>
            <a:ext cx="2286000" cy="1787525"/>
            <a:chOff x="5500694" y="2500306"/>
            <a:chExt cx="2286016" cy="178674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500694" y="2500306"/>
              <a:ext cx="2286016" cy="499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5400000">
              <a:off x="6465980" y="3177871"/>
              <a:ext cx="357032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5500694" y="3357181"/>
              <a:ext cx="2286016" cy="571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rot="5400000">
              <a:off x="6465186" y="4106946"/>
              <a:ext cx="357032" cy="3175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53"/>
          <p:cNvGrpSpPr>
            <a:grpSpLocks/>
          </p:cNvGrpSpPr>
          <p:nvPr/>
        </p:nvGrpSpPr>
        <p:grpSpPr bwMode="auto">
          <a:xfrm>
            <a:off x="5500688" y="0"/>
            <a:ext cx="2286000" cy="2500313"/>
            <a:chOff x="5500694" y="0"/>
            <a:chExt cx="2286016" cy="2501100"/>
          </a:xfrm>
        </p:grpSpPr>
        <p:cxnSp>
          <p:nvCxnSpPr>
            <p:cNvPr id="27" name="Прямая со стрелкой 26"/>
            <p:cNvCxnSpPr/>
            <p:nvPr/>
          </p:nvCxnSpPr>
          <p:spPr>
            <a:xfrm rot="5400000">
              <a:off x="6465052" y="534363"/>
              <a:ext cx="357299" cy="3175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5500694" y="714600"/>
              <a:ext cx="2286016" cy="500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Мылит тарелку</a:t>
              </a: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rot="5400000">
              <a:off x="6465846" y="1392676"/>
              <a:ext cx="357299" cy="1587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5500694" y="1572120"/>
              <a:ext cx="2286016" cy="571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Ополаскивает тарелку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5400000">
              <a:off x="6465052" y="2320862"/>
              <a:ext cx="357300" cy="3175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Блок-схема: узел 43"/>
            <p:cNvSpPr/>
            <p:nvPr/>
          </p:nvSpPr>
          <p:spPr>
            <a:xfrm>
              <a:off x="6357950" y="0"/>
              <a:ext cx="500065" cy="4287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45" name="Левая фигурная скобка 44"/>
          <p:cNvSpPr/>
          <p:nvPr/>
        </p:nvSpPr>
        <p:spPr>
          <a:xfrm>
            <a:off x="1500188" y="1000125"/>
            <a:ext cx="500062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Левая фигурная скобка 45"/>
          <p:cNvSpPr/>
          <p:nvPr/>
        </p:nvSpPr>
        <p:spPr>
          <a:xfrm>
            <a:off x="1500188" y="2786063"/>
            <a:ext cx="500062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1500188" y="4500563"/>
            <a:ext cx="500062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4929188" y="571500"/>
            <a:ext cx="500062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4929188" y="2286000"/>
            <a:ext cx="500062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Левая фигурная скобка 49"/>
          <p:cNvSpPr/>
          <p:nvPr/>
        </p:nvSpPr>
        <p:spPr>
          <a:xfrm>
            <a:off x="5000625" y="4000500"/>
            <a:ext cx="500063" cy="1714500"/>
          </a:xfrm>
          <a:prstGeom prst="leftBrace">
            <a:avLst>
              <a:gd name="adj1" fmla="val 53145"/>
              <a:gd name="adj2" fmla="val 51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0" name="Номер слайда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24817-ACAD-453B-9472-D771BDD6D37B}" type="slidenum">
              <a:rPr lang="ru-RU" smtClean="0"/>
              <a:pPr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335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48363"/>
            <a:ext cx="6347713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Циклический алгоритм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643937" cy="500062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алгоритм, содержащий одну или несколько многократно повторяющуюся последовательность команд.</a:t>
            </a:r>
          </a:p>
          <a:p>
            <a:pPr marL="144000" indent="342900" eaLnBrk="1" hangingPunct="1">
              <a:spcBef>
                <a:spcPts val="0"/>
              </a:spcBef>
              <a:buFontTx/>
              <a:buNone/>
              <a:defRPr/>
            </a:pPr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0" indent="342900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Такая  последовательность команд называется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телом цикла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50651-90AC-45A4-8484-BEE02953CCD9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80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03188"/>
            <a:ext cx="7526039" cy="131445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Циклические алгоритмические структуры:</a:t>
            </a:r>
            <a:endParaRPr lang="ru-RU" sz="40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536" y="2160590"/>
            <a:ext cx="7128791" cy="3880773"/>
          </a:xfrm>
        </p:spPr>
        <p:txBody>
          <a:bodyPr>
            <a:noAutofit/>
          </a:bodyPr>
          <a:lstStyle/>
          <a:p>
            <a:pPr marL="179388" indent="250825">
              <a:spcBef>
                <a:spcPct val="0"/>
              </a:spcBef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</a:rPr>
              <a:t>Цикл с параметром (со счетчикам)</a:t>
            </a:r>
            <a:r>
              <a:rPr lang="ru-RU" sz="3200" dirty="0" smtClean="0">
                <a:solidFill>
                  <a:srgbClr val="002060"/>
                </a:solidFill>
              </a:rPr>
              <a:t>, в которых тело цикла выполняется определенное количество раз;</a:t>
            </a:r>
          </a:p>
          <a:p>
            <a:pPr marL="179388" indent="250825">
              <a:spcBef>
                <a:spcPct val="0"/>
              </a:spcBef>
              <a:buFontTx/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179388" indent="250825">
              <a:spcBef>
                <a:spcPct val="0"/>
              </a:spcBef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002060"/>
                </a:solidFill>
              </a:rPr>
              <a:t>Циклы с условием</a:t>
            </a:r>
            <a:r>
              <a:rPr lang="ru-RU" sz="3200" dirty="0" smtClean="0">
                <a:solidFill>
                  <a:srgbClr val="002060"/>
                </a:solidFill>
              </a:rPr>
              <a:t>, в которых тело цикла выполняется, пока условие истинно.</a:t>
            </a:r>
            <a:endParaRPr lang="ru-RU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132A6-B3E8-4FA0-AE65-B9A92DA25914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05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7188" y="928688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>
                <a:solidFill>
                  <a:srgbClr val="000066"/>
                </a:solidFill>
                <a:latin typeface="Arial" charset="0"/>
              </a:rPr>
              <a:t>ДЛЯ 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&lt;</a:t>
            </a:r>
            <a:r>
              <a:rPr lang="ru-RU" sz="2400">
                <a:solidFill>
                  <a:srgbClr val="006699"/>
                </a:solidFill>
                <a:latin typeface="Arial" charset="0"/>
              </a:rPr>
              <a:t>счетчик = НачЗнач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&gt;</a:t>
            </a:r>
            <a:r>
              <a:rPr lang="ru-RU" sz="2400">
                <a:solidFill>
                  <a:srgbClr val="006699"/>
                </a:solidFill>
                <a:latin typeface="Arial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Arial" charset="0"/>
              </a:rPr>
              <a:t>ДО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&lt;</a:t>
            </a:r>
            <a:r>
              <a:rPr lang="ru-RU" sz="2400">
                <a:solidFill>
                  <a:srgbClr val="006699"/>
                </a:solidFill>
                <a:latin typeface="Arial" charset="0"/>
              </a:rPr>
              <a:t>КонЗнач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&gt;</a:t>
            </a:r>
            <a:r>
              <a:rPr lang="ru-RU" sz="2400">
                <a:solidFill>
                  <a:srgbClr val="006699"/>
                </a:solidFill>
                <a:latin typeface="Arial" charset="0"/>
              </a:rPr>
              <a:t>  </a:t>
            </a:r>
            <a:r>
              <a:rPr lang="en-US" sz="2400">
                <a:solidFill>
                  <a:srgbClr val="000066"/>
                </a:solidFill>
                <a:latin typeface="Arial" charset="0"/>
              </a:rPr>
              <a:t>[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>шаг х</a:t>
            </a:r>
            <a:r>
              <a:rPr lang="en-US" sz="2400">
                <a:solidFill>
                  <a:srgbClr val="000066"/>
                </a:solidFill>
                <a:latin typeface="Arial" charset="0"/>
              </a:rPr>
              <a:t>]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66"/>
                </a:solidFill>
                <a:latin typeface="Arial" charset="0"/>
              </a:rPr>
              <a:t>     </a:t>
            </a:r>
            <a:r>
              <a:rPr lang="ru-RU" sz="2400" u="sng">
                <a:solidFill>
                  <a:srgbClr val="000066"/>
                </a:solidFill>
                <a:latin typeface="Arial" charset="0"/>
              </a:rPr>
              <a:t>ДЕЛАЙ</a:t>
            </a:r>
            <a:r>
              <a:rPr lang="ru-RU" sz="2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&lt;</a:t>
            </a:r>
            <a:r>
              <a:rPr lang="ru-RU" sz="2400">
                <a:solidFill>
                  <a:srgbClr val="006699"/>
                </a:solidFill>
                <a:latin typeface="Arial" charset="0"/>
              </a:rPr>
              <a:t>действия</a:t>
            </a:r>
            <a:r>
              <a:rPr lang="en-US" sz="2400">
                <a:solidFill>
                  <a:srgbClr val="006699"/>
                </a:solidFill>
                <a:latin typeface="Arial" charset="0"/>
              </a:rPr>
              <a:t>&gt;</a:t>
            </a:r>
            <a:endParaRPr lang="ru-RU" sz="240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8195" name="TextBox 17"/>
          <p:cNvSpPr txBox="1">
            <a:spLocks noChangeArrowheads="1"/>
          </p:cNvSpPr>
          <p:nvPr/>
        </p:nvSpPr>
        <p:spPr bwMode="auto">
          <a:xfrm>
            <a:off x="714375" y="142875"/>
            <a:ext cx="782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Цикл с параметром (со счетчиком):</a:t>
            </a:r>
          </a:p>
        </p:txBody>
      </p:sp>
      <p:grpSp>
        <p:nvGrpSpPr>
          <p:cNvPr id="9220" name="Группа 67"/>
          <p:cNvGrpSpPr>
            <a:grpSpLocks/>
          </p:cNvGrpSpPr>
          <p:nvPr/>
        </p:nvGrpSpPr>
        <p:grpSpPr bwMode="auto">
          <a:xfrm>
            <a:off x="4786313" y="1714500"/>
            <a:ext cx="4000500" cy="4572000"/>
            <a:chOff x="1856562" y="2143910"/>
            <a:chExt cx="4573620" cy="4214842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4036297" y="2465146"/>
              <a:ext cx="642471" cy="0"/>
            </a:xfrm>
            <a:prstGeom prst="straightConnector1">
              <a:avLst/>
            </a:prstGeom>
            <a:ln>
              <a:solidFill>
                <a:schemeClr val="accent5">
                  <a:lumMod val="10000"/>
                </a:schemeClr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Блок-схема: подготовка 23"/>
            <p:cNvSpPr/>
            <p:nvPr/>
          </p:nvSpPr>
          <p:spPr>
            <a:xfrm>
              <a:off x="3143346" y="2786381"/>
              <a:ext cx="2428374" cy="714182"/>
            </a:xfrm>
            <a:prstGeom prst="flowChartPreparation">
              <a:avLst/>
            </a:prstGeom>
            <a:ln>
              <a:solidFill>
                <a:schemeClr val="accent5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</a:rPr>
                <a:t>счетчик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4144040" y="4785328"/>
              <a:ext cx="428801" cy="1814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24" idx="2"/>
            </p:cNvCxnSpPr>
            <p:nvPr/>
          </p:nvCxnSpPr>
          <p:spPr>
            <a:xfrm rot="5400000">
              <a:off x="4107277" y="3750819"/>
              <a:ext cx="500512" cy="0"/>
            </a:xfrm>
            <a:prstGeom prst="straightConnector1">
              <a:avLst/>
            </a:prstGeom>
            <a:ln>
              <a:solidFill>
                <a:schemeClr val="accent6">
                  <a:lumMod val="10000"/>
                </a:schemeClr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3214129" y="4001075"/>
              <a:ext cx="2286810" cy="570760"/>
            </a:xfrm>
            <a:prstGeom prst="rect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</a:rPr>
                <a:t>Тело цикла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1858376" y="5000636"/>
              <a:ext cx="2499157" cy="1464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928155" y="4071879"/>
              <a:ext cx="1858628" cy="1814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endCxn id="24" idx="1"/>
            </p:cNvCxnSpPr>
            <p:nvPr/>
          </p:nvCxnSpPr>
          <p:spPr>
            <a:xfrm>
              <a:off x="1858376" y="3143472"/>
              <a:ext cx="1284969" cy="1463"/>
            </a:xfrm>
            <a:prstGeom prst="straightConnector1">
              <a:avLst/>
            </a:prstGeom>
            <a:ln>
              <a:solidFill>
                <a:schemeClr val="accent5">
                  <a:lumMod val="10000"/>
                </a:schemeClr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rot="5400000">
              <a:off x="3822095" y="5892280"/>
              <a:ext cx="929314" cy="3630"/>
            </a:xfrm>
            <a:prstGeom prst="straightConnector1">
              <a:avLst/>
            </a:prstGeom>
            <a:ln>
              <a:solidFill>
                <a:schemeClr val="accent5">
                  <a:lumMod val="10000"/>
                </a:schemeClr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10800000">
              <a:off x="5571720" y="3143472"/>
              <a:ext cx="856646" cy="1463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5286290" y="4285548"/>
              <a:ext cx="2285966" cy="1816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10800000">
              <a:off x="4286751" y="5429438"/>
              <a:ext cx="2141616" cy="1463"/>
            </a:xfrm>
            <a:prstGeom prst="line">
              <a:avLst/>
            </a:prstGeom>
            <a:ln>
              <a:solidFill>
                <a:schemeClr val="accent6">
                  <a:lumMod val="1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222" name="Номер слайда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A467D2-9D84-4267-8A72-8161623E1DF6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85750" y="2071688"/>
            <a:ext cx="4214813" cy="40719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kern="0" dirty="0">
                <a:latin typeface="+mn-lt"/>
              </a:rPr>
              <a:t>В начале выполнения цикла значение переменной </a:t>
            </a:r>
            <a:r>
              <a:rPr lang="ru-RU" sz="2000" b="1" kern="0" dirty="0">
                <a:latin typeface="+mn-lt"/>
              </a:rPr>
              <a:t>Счётчик</a:t>
            </a:r>
            <a:r>
              <a:rPr lang="ru-RU" sz="2000" kern="0" dirty="0">
                <a:latin typeface="+mn-lt"/>
              </a:rPr>
              <a:t> устанавливается равным </a:t>
            </a:r>
            <a:r>
              <a:rPr lang="ru-RU" sz="2000" b="1" kern="0" dirty="0" err="1">
                <a:latin typeface="+mn-lt"/>
              </a:rPr>
              <a:t>НачЗнач</a:t>
            </a:r>
            <a:r>
              <a:rPr lang="ru-RU" sz="2000" kern="0" dirty="0">
                <a:latin typeface="+mn-lt"/>
              </a:rPr>
              <a:t>. При каждом проходе цикла переменная </a:t>
            </a:r>
            <a:r>
              <a:rPr lang="ru-RU" sz="2000" b="1" kern="0" dirty="0">
                <a:latin typeface="+mn-lt"/>
              </a:rPr>
              <a:t>Счётчик</a:t>
            </a:r>
            <a:r>
              <a:rPr lang="ru-RU" sz="2000" kern="0" dirty="0">
                <a:latin typeface="+mn-lt"/>
              </a:rPr>
              <a:t> увеличивается на величину </a:t>
            </a:r>
            <a:r>
              <a:rPr lang="ru-RU" sz="2000" b="1" kern="0" dirty="0">
                <a:latin typeface="+mn-lt"/>
              </a:rPr>
              <a:t>шага</a:t>
            </a:r>
            <a:r>
              <a:rPr lang="ru-RU" sz="2000" kern="0" dirty="0">
                <a:latin typeface="+mn-lt"/>
              </a:rPr>
              <a:t>. Если она достигает величины, больше </a:t>
            </a:r>
            <a:r>
              <a:rPr lang="ru-RU" sz="2000" b="1" kern="0" dirty="0" err="1">
                <a:latin typeface="+mn-lt"/>
              </a:rPr>
              <a:t>КонЗнач</a:t>
            </a:r>
            <a:r>
              <a:rPr lang="ru-RU" sz="2000" kern="0" dirty="0">
                <a:latin typeface="+mn-lt"/>
              </a:rPr>
              <a:t>, то цикл завершается и выполняется следующая за ним операция.</a:t>
            </a:r>
          </a:p>
        </p:txBody>
      </p:sp>
    </p:spTree>
    <p:extLst>
      <p:ext uri="{BB962C8B-B14F-4D97-AF65-F5344CB8AC3E}">
        <p14:creationId xmlns:p14="http://schemas.microsoft.com/office/powerpoint/2010/main" val="32386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 marL="88900" indent="-88900">
              <a:buNone/>
            </a:pPr>
            <a:r>
              <a:rPr lang="ru-RU" dirty="0" smtClean="0"/>
              <a:t>Запишите значение переменной </a:t>
            </a:r>
            <a:r>
              <a:rPr lang="ru-RU" dirty="0" err="1" smtClean="0"/>
              <a:t>s</a:t>
            </a:r>
            <a:r>
              <a:rPr lang="ru-RU" dirty="0" smtClean="0"/>
              <a:t>, полученное в результате работы следующей программы: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7EB90-B618-4AF7-9C76-8466924E900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32688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00562" y="3643314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Пояснение.</a:t>
            </a:r>
          </a:p>
          <a:p>
            <a:r>
              <a:rPr lang="ru-RU" dirty="0" smtClean="0"/>
              <a:t>Цикл «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k</a:t>
            </a:r>
            <a:r>
              <a:rPr lang="ru-RU" dirty="0" smtClean="0"/>
              <a:t> := 3 </a:t>
            </a:r>
            <a:r>
              <a:rPr lang="ru-RU" dirty="0" err="1" smtClean="0"/>
              <a:t>to</a:t>
            </a:r>
            <a:r>
              <a:rPr lang="ru-RU" dirty="0" smtClean="0"/>
              <a:t> 7 </a:t>
            </a:r>
            <a:r>
              <a:rPr lang="ru-RU" dirty="0" err="1" smtClean="0"/>
              <a:t>do</a:t>
            </a:r>
            <a:r>
              <a:rPr lang="ru-RU" dirty="0" smtClean="0"/>
              <a:t>» выполняется пять раз. Каждый раз переменная </a:t>
            </a:r>
            <a:r>
              <a:rPr lang="ru-RU" dirty="0" err="1" smtClean="0"/>
              <a:t>s</a:t>
            </a:r>
            <a:r>
              <a:rPr lang="ru-RU" dirty="0" smtClean="0"/>
              <a:t> увеличивается на 6. </a:t>
            </a:r>
          </a:p>
          <a:p>
            <a:r>
              <a:rPr lang="ru-RU" dirty="0" smtClean="0"/>
              <a:t>Поскольку изначально </a:t>
            </a:r>
            <a:r>
              <a:rPr lang="ru-RU" dirty="0" err="1" smtClean="0"/>
              <a:t>s</a:t>
            </a:r>
            <a:r>
              <a:rPr lang="ru-RU" dirty="0" smtClean="0"/>
              <a:t> = 0, после выполнения программы получим: </a:t>
            </a:r>
            <a:r>
              <a:rPr lang="ru-RU" b="1" dirty="0" err="1" smtClean="0"/>
              <a:t>s</a:t>
            </a:r>
            <a:r>
              <a:rPr lang="ru-RU" b="1" dirty="0" smtClean="0"/>
              <a:t> = 5 · 6 = 30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77843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8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Запишите значение переменной </a:t>
            </a:r>
            <a:r>
              <a:rPr lang="ru-RU" dirty="0" err="1" smtClean="0"/>
              <a:t>s</a:t>
            </a:r>
            <a:r>
              <a:rPr lang="ru-RU" dirty="0" smtClean="0"/>
              <a:t>, полученное в результате работы следующей программы: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4030D-E5AB-4EA3-ACD8-51361556842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214710" cy="3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3714752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Пояснение.</a:t>
            </a:r>
          </a:p>
          <a:p>
            <a:r>
              <a:rPr lang="ru-RU" dirty="0" smtClean="0"/>
              <a:t>Цикл «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k</a:t>
            </a:r>
            <a:r>
              <a:rPr lang="ru-RU" dirty="0" smtClean="0"/>
              <a:t> := 3 </a:t>
            </a:r>
            <a:r>
              <a:rPr lang="ru-RU" dirty="0" err="1" smtClean="0"/>
              <a:t>to</a:t>
            </a:r>
            <a:r>
              <a:rPr lang="ru-RU" dirty="0" smtClean="0"/>
              <a:t> 8 </a:t>
            </a:r>
            <a:r>
              <a:rPr lang="ru-RU" dirty="0" err="1" smtClean="0"/>
              <a:t>do</a:t>
            </a:r>
            <a:r>
              <a:rPr lang="ru-RU" dirty="0" smtClean="0"/>
              <a:t>» выполняется шесть раз. Каждый раз переменная </a:t>
            </a:r>
            <a:r>
              <a:rPr lang="ru-RU" dirty="0" err="1" smtClean="0"/>
              <a:t>s</a:t>
            </a:r>
            <a:r>
              <a:rPr lang="ru-RU" dirty="0" smtClean="0"/>
              <a:t> увеличивается на 8. Поскольку изначально </a:t>
            </a:r>
            <a:r>
              <a:rPr lang="ru-RU" dirty="0" err="1" smtClean="0"/>
              <a:t>s</a:t>
            </a:r>
            <a:r>
              <a:rPr lang="ru-RU" dirty="0" smtClean="0"/>
              <a:t> = 8, после выполнения программы получим: </a:t>
            </a:r>
            <a:r>
              <a:rPr lang="ru-RU" b="1" dirty="0" err="1" smtClean="0"/>
              <a:t>s</a:t>
            </a:r>
            <a:r>
              <a:rPr lang="ru-RU" b="1" dirty="0" smtClean="0"/>
              <a:t> = 8 + 6 · 8 = 56.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643338" cy="360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23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76250"/>
            <a:ext cx="8243887" cy="1314450"/>
          </a:xfrm>
        </p:spPr>
        <p:txBody>
          <a:bodyPr>
            <a:normAutofit/>
          </a:bodyPr>
          <a:lstStyle/>
          <a:p>
            <a:r>
              <a:rPr lang="ru-RU" altLang="ru-RU" smtClean="0">
                <a:solidFill>
                  <a:srgbClr val="00B050"/>
                </a:solidFill>
              </a:rPr>
              <a:t>Классификация алгоритмов по структуре: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808288"/>
          </a:xfrm>
        </p:spPr>
        <p:txBody>
          <a:bodyPr/>
          <a:lstStyle/>
          <a:p>
            <a:r>
              <a:rPr lang="ru-RU" altLang="ru-RU" sz="3600" smtClean="0"/>
              <a:t>Линейный (следование)</a:t>
            </a:r>
          </a:p>
          <a:p>
            <a:r>
              <a:rPr lang="ru-RU" altLang="ru-RU" sz="3600" smtClean="0"/>
              <a:t>Разветвленный (ветвление, выбор, альтернатива)</a:t>
            </a:r>
          </a:p>
          <a:p>
            <a:r>
              <a:rPr lang="ru-RU" altLang="ru-RU" sz="3600" smtClean="0"/>
              <a:t>Циклический (повтор)</a:t>
            </a:r>
          </a:p>
        </p:txBody>
      </p:sp>
    </p:spTree>
    <p:extLst>
      <p:ext uri="{BB962C8B-B14F-4D97-AF65-F5344CB8AC3E}">
        <p14:creationId xmlns:p14="http://schemas.microsoft.com/office/powerpoint/2010/main" val="3347208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Карточки-задания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43888" cy="1314450"/>
          </a:xfrm>
        </p:spPr>
        <p:txBody>
          <a:bodyPr>
            <a:normAutofit/>
          </a:bodyPr>
          <a:lstStyle/>
          <a:p>
            <a:r>
              <a:rPr lang="ru-RU" altLang="ru-RU" u="sng" smtClean="0"/>
              <a:t>Задание:</a:t>
            </a:r>
            <a:r>
              <a:rPr lang="ru-RU" altLang="ru-RU" smtClean="0"/>
              <a:t> </a:t>
            </a:r>
            <a:r>
              <a:rPr lang="ru-RU" altLang="ru-RU" smtClean="0">
                <a:solidFill>
                  <a:srgbClr val="00B050"/>
                </a:solidFill>
              </a:rPr>
              <a:t>Назови исполнителей следующих видов работы</a:t>
            </a:r>
            <a:r>
              <a:rPr lang="ru-RU" altLang="ru-RU" smtClean="0"/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56113"/>
          </a:xfrm>
        </p:spPr>
        <p:txBody>
          <a:bodyPr/>
          <a:lstStyle/>
          <a:p>
            <a:r>
              <a:rPr lang="ru-RU" altLang="ru-RU" sz="3200" smtClean="0"/>
              <a:t>Уборка мусора во дворе</a:t>
            </a:r>
          </a:p>
          <a:p>
            <a:r>
              <a:rPr lang="ru-RU" altLang="ru-RU" sz="3200" smtClean="0"/>
              <a:t>Обучение детей в школе</a:t>
            </a:r>
          </a:p>
          <a:p>
            <a:r>
              <a:rPr lang="ru-RU" altLang="ru-RU" sz="3200" smtClean="0"/>
              <a:t>Вождение автомобиля</a:t>
            </a:r>
          </a:p>
          <a:p>
            <a:r>
              <a:rPr lang="ru-RU" altLang="ru-RU" sz="3200" smtClean="0"/>
              <a:t>Ответ у доски</a:t>
            </a:r>
          </a:p>
          <a:p>
            <a:r>
              <a:rPr lang="ru-RU" altLang="ru-RU" sz="3200" smtClean="0"/>
              <a:t>Приготовление пищи</a:t>
            </a:r>
          </a:p>
          <a:p>
            <a:r>
              <a:rPr lang="ru-RU" altLang="ru-RU" sz="3200" smtClean="0"/>
              <a:t>Печатание документа на принтере</a:t>
            </a:r>
          </a:p>
        </p:txBody>
      </p:sp>
    </p:spTree>
    <p:extLst>
      <p:ext uri="{BB962C8B-B14F-4D97-AF65-F5344CB8AC3E}">
        <p14:creationId xmlns:p14="http://schemas.microsoft.com/office/powerpoint/2010/main" val="518819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50825" y="2581275"/>
            <a:ext cx="3863975" cy="1371600"/>
          </a:xfrm>
          <a:prstGeom prst="flowChartPreparation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B050"/>
                </a:solidFill>
                <a:latin typeface="Verdana" panose="020B0604030504040204" pitchFamily="34" charset="0"/>
              </a:rPr>
              <a:t>Свойства алгоритма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04800" y="609600"/>
            <a:ext cx="3200400" cy="6096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Результативность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715000" y="2895600"/>
            <a:ext cx="3124200" cy="7620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Детерминированность 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038600" y="1447800"/>
            <a:ext cx="3048000" cy="6858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Дискретность 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343400" y="4572000"/>
            <a:ext cx="3048000" cy="6858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Конечность 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09600" y="5257800"/>
            <a:ext cx="3048000" cy="6858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Массовость </a:t>
            </a: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V="1">
            <a:off x="1752600" y="1463675"/>
            <a:ext cx="11113" cy="112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1752600" y="3962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V="1">
            <a:off x="3124200" y="17526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3124200" y="3962400"/>
            <a:ext cx="1219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4114800" y="3284538"/>
            <a:ext cx="533400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038600" y="1371600"/>
            <a:ext cx="4495800" cy="100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Дискретность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(прерывность, раздельность) – разбиение алгоритма на шаги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0" y="457200"/>
            <a:ext cx="4038600" cy="100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Результативность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– получение результата за конечное количество шагов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0" y="5105400"/>
            <a:ext cx="4495800" cy="1006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Массовость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– использование алгоритма для решения однотипных задач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648200" y="2895600"/>
            <a:ext cx="44958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Детерминированность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(определенность, точность) – каждое действие должно строго и недвусмысленно определено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343400" y="4419600"/>
            <a:ext cx="44958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Конечность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– каждое действие в отдельности и алгоритм в целом должны иметь возможность завершения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53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 autoUpdateAnimBg="0"/>
      <p:bldP spid="21521" grpId="0" animBg="1" autoUpdateAnimBg="0"/>
      <p:bldP spid="21522" grpId="0" animBg="1" autoUpdateAnimBg="0"/>
      <p:bldP spid="21523" grpId="0" animBg="1" autoUpdateAnimBg="0"/>
      <p:bldP spid="2152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90500"/>
            <a:ext cx="6673850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Задание: </a:t>
            </a:r>
            <a:r>
              <a:rPr lang="ru-RU" dirty="0" smtClean="0">
                <a:solidFill>
                  <a:srgbClr val="00B050"/>
                </a:solidFill>
              </a:rPr>
              <a:t>Составь алгоритм сбора портфеля. Продумай СКИ.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3943350"/>
            <a:ext cx="7924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Способ описания алгоритма _______________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Число шагов __________________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Исполнитель ________________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Среда исполнителя _______________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400" y="15811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Возьми портфель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198913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Открой дневник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06463" y="2392363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Посмотри расписание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01700" y="2840038"/>
            <a:ext cx="609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Сложи школьные принадлежности в портфель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14400" y="322103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Закрой портфель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81438" y="3895725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Словесный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952625" y="43307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5 (пять)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954213" y="473233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Человек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49550" y="5135563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anose="020B0604030504040204" pitchFamily="34" charset="0"/>
              </a:rPr>
              <a:t>Квартира</a:t>
            </a:r>
          </a:p>
        </p:txBody>
      </p:sp>
    </p:spTree>
    <p:extLst>
      <p:ext uri="{BB962C8B-B14F-4D97-AF65-F5344CB8AC3E}">
        <p14:creationId xmlns:p14="http://schemas.microsoft.com/office/powerpoint/2010/main" val="26108670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  <p:bldP spid="25612" grpId="0" autoUpdateAnimBg="0"/>
      <p:bldP spid="256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31763"/>
            <a:ext cx="7086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основных условных обозначений </a:t>
            </a:r>
            <a:r>
              <a:rPr lang="ru-RU" altLang="ru-RU" sz="2800" b="1">
                <a:solidFill>
                  <a:srgbClr val="00B05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b="1">
                <a:solidFill>
                  <a:srgbClr val="00B050"/>
                </a:solidFill>
                <a:latin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блок-схемах</a:t>
            </a:r>
            <a:endParaRPr lang="ru-RU" altLang="ru-RU" sz="2800" b="1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482" name="Group 242"/>
          <p:cNvGraphicFramePr>
            <a:graphicFrameLocks noGrp="1"/>
          </p:cNvGraphicFramePr>
          <p:nvPr/>
        </p:nvGraphicFramePr>
        <p:xfrm>
          <a:off x="395288" y="981075"/>
          <a:ext cx="7561262" cy="5744288"/>
        </p:xfrm>
        <a:graphic>
          <a:graphicData uri="http://schemas.openxmlformats.org/drawingml/2006/table">
            <a:tbl>
              <a:tblPr/>
              <a:tblGrid>
                <a:gridCol w="267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Условное обозначение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Назначение блока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Начало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или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конец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алгоритма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Ввод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или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вывод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данных.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Внутри блока перечисляются данные через запятую.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Процесс.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Внутри блока записываются математические формулы и операции для обработки данных.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Проверка условия.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Внутри блока записываются логические условия. Имеет два выхода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Да(+)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и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Нет(-)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Направление.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3" name="AutoShape 63"/>
          <p:cNvSpPr>
            <a:spLocks noChangeArrowheads="1"/>
          </p:cNvSpPr>
          <p:nvPr/>
        </p:nvSpPr>
        <p:spPr bwMode="auto">
          <a:xfrm>
            <a:off x="755650" y="1755775"/>
            <a:ext cx="1828800" cy="3048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4364" name="AutoShape 144"/>
          <p:cNvSpPr>
            <a:spLocks noChangeArrowheads="1"/>
          </p:cNvSpPr>
          <p:nvPr/>
        </p:nvSpPr>
        <p:spPr bwMode="auto">
          <a:xfrm>
            <a:off x="755650" y="2495550"/>
            <a:ext cx="1646238" cy="457200"/>
          </a:xfrm>
          <a:prstGeom prst="flowChartInputOutpu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1293" name="AutoShape 150"/>
          <p:cNvSpPr>
            <a:spLocks noChangeArrowheads="1"/>
          </p:cNvSpPr>
          <p:nvPr/>
        </p:nvSpPr>
        <p:spPr bwMode="auto">
          <a:xfrm>
            <a:off x="755650" y="3649663"/>
            <a:ext cx="1554163" cy="4572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294" name="AutoShape 157"/>
          <p:cNvSpPr>
            <a:spLocks noChangeArrowheads="1"/>
          </p:cNvSpPr>
          <p:nvPr/>
        </p:nvSpPr>
        <p:spPr bwMode="auto">
          <a:xfrm>
            <a:off x="733425" y="4956175"/>
            <a:ext cx="1554163" cy="684213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295" name="Line 171"/>
          <p:cNvSpPr>
            <a:spLocks noChangeShapeType="1"/>
          </p:cNvSpPr>
          <p:nvPr/>
        </p:nvSpPr>
        <p:spPr bwMode="auto">
          <a:xfrm>
            <a:off x="800100" y="6381750"/>
            <a:ext cx="1463675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" name="AutoShape 63"/>
          <p:cNvSpPr>
            <a:spLocks noChangeArrowheads="1"/>
          </p:cNvSpPr>
          <p:nvPr/>
        </p:nvSpPr>
        <p:spPr bwMode="auto">
          <a:xfrm>
            <a:off x="765175" y="1751013"/>
            <a:ext cx="1828800" cy="3048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AutoShape 144"/>
          <p:cNvSpPr>
            <a:spLocks noChangeArrowheads="1"/>
          </p:cNvSpPr>
          <p:nvPr/>
        </p:nvSpPr>
        <p:spPr bwMode="auto">
          <a:xfrm>
            <a:off x="765175" y="2490788"/>
            <a:ext cx="1646238" cy="457200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03564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26" y="4653136"/>
            <a:ext cx="6347715" cy="1826581"/>
          </a:xfrm>
        </p:spPr>
        <p:txBody>
          <a:bodyPr/>
          <a:lstStyle/>
          <a:p>
            <a:r>
              <a:rPr lang="ru-RU" dirty="0" smtClean="0"/>
              <a:t>Урок 2</a:t>
            </a:r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 l="18523" t="2440" r="17831" b="42665"/>
          <a:stretch>
            <a:fillRect/>
          </a:stretch>
        </p:blipFill>
        <p:spPr bwMode="auto">
          <a:xfrm>
            <a:off x="251520" y="476672"/>
            <a:ext cx="8178857" cy="400052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8080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1302</Words>
  <Application>Microsoft Office PowerPoint</Application>
  <PresentationFormat>Экран (4:3)</PresentationFormat>
  <Paragraphs>342</Paragraphs>
  <Slides>40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 Neue</vt:lpstr>
      <vt:lpstr>Times New Roman</vt:lpstr>
      <vt:lpstr>Trebuchet MS</vt:lpstr>
      <vt:lpstr>Verdana</vt:lpstr>
      <vt:lpstr>Wingdings</vt:lpstr>
      <vt:lpstr>Wingdings 3</vt:lpstr>
      <vt:lpstr>Аспект</vt:lpstr>
      <vt:lpstr>Алгоритм </vt:lpstr>
      <vt:lpstr>Презентация PowerPoint</vt:lpstr>
      <vt:lpstr>Презентация PowerPoint</vt:lpstr>
      <vt:lpstr>Классификация алгоритмов по структуре:</vt:lpstr>
      <vt:lpstr>Задание: Назови исполнителей следующих видов работы:</vt:lpstr>
      <vt:lpstr>Презентация PowerPoint</vt:lpstr>
      <vt:lpstr>Задание: Составь алгоритм сбора портфеля. Продумай СКИ.</vt:lpstr>
      <vt:lpstr>Презентация PowerPoint</vt:lpstr>
      <vt:lpstr>Урок 2</vt:lpstr>
      <vt:lpstr>Повторение темы прошлого урока</vt:lpstr>
      <vt:lpstr>Презентация PowerPoint</vt:lpstr>
      <vt:lpstr>Самый первый фильм, снятый братьями Люмьер, - «Прибытие  поезда»  был снят  120  лет назад. Фильм стал сенсацией, его показывали в специальных затемненных палатах.</vt:lpstr>
      <vt:lpstr>Наиболее интересное изобретение  принадлежит Эдварду Мейбриджу, который с помощью 24 фотоаппаратов снял бегущую лошадь. Специальный аппарат, сменяя фотографии, создавал иллюзию движения, а назывался этот прибор –  зоопраксископ -  прибор для «проецирования движущихся картинок»</vt:lpstr>
      <vt:lpstr>Сейчас мы с Вами тоже сможем побыть в роли режиссера, составив последовательность  действий к логической задаче "Переправа"</vt:lpstr>
      <vt:lpstr>Решение задач</vt:lpstr>
      <vt:lpstr>Задача 1</vt:lpstr>
      <vt:lpstr>Задача 2</vt:lpstr>
      <vt:lpstr>Задача 3</vt:lpstr>
      <vt:lpstr>Самостоятельная работа</vt:lpstr>
      <vt:lpstr>Алгоритмы с ветвлением</vt:lpstr>
      <vt:lpstr>Найдите ошибки в предложенной блок-схеме: </vt:lpstr>
      <vt:lpstr>Тема урока: «Разветвляющиеся алгоритмы». </vt:lpstr>
      <vt:lpstr>Примеры:</vt:lpstr>
      <vt:lpstr>Презентация PowerPoint</vt:lpstr>
      <vt:lpstr>Вычислите алгоритм разветвленной структуры, представленной в виде блок-схемы, при заданном входном потоке исходных данных: </vt:lpstr>
      <vt:lpstr>Презентация PowerPoint</vt:lpstr>
      <vt:lpstr>Самостоятельная работа</vt:lpstr>
      <vt:lpstr>Самостоятельная работа</vt:lpstr>
      <vt:lpstr>Самостоятельная работа</vt:lpstr>
      <vt:lpstr>Рефлексия</vt:lpstr>
      <vt:lpstr>Циклические алгоритмы</vt:lpstr>
      <vt:lpstr>Презентация PowerPoint</vt:lpstr>
      <vt:lpstr>Задача:</vt:lpstr>
      <vt:lpstr>Презентация PowerPoint</vt:lpstr>
      <vt:lpstr>Циклический алгоритм - </vt:lpstr>
      <vt:lpstr>Циклические алгоритмические структуры:</vt:lpstr>
      <vt:lpstr>Презентация PowerPoint</vt:lpstr>
      <vt:lpstr>Задача 1</vt:lpstr>
      <vt:lpstr>Задача 2</vt:lpstr>
      <vt:lpstr>Проверочная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темы прошлого урока</dc:title>
  <dc:creator>Елена</dc:creator>
  <cp:lastModifiedBy>User</cp:lastModifiedBy>
  <cp:revision>8</cp:revision>
  <dcterms:created xsi:type="dcterms:W3CDTF">2019-01-20T15:44:58Z</dcterms:created>
  <dcterms:modified xsi:type="dcterms:W3CDTF">2019-10-20T17:33:20Z</dcterms:modified>
</cp:coreProperties>
</file>